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4" r:id="rId4"/>
    <p:sldId id="259" r:id="rId5"/>
    <p:sldId id="269" r:id="rId6"/>
    <p:sldId id="284" r:id="rId7"/>
    <p:sldId id="283" r:id="rId8"/>
    <p:sldId id="286" r:id="rId9"/>
    <p:sldId id="285" r:id="rId10"/>
    <p:sldId id="260" r:id="rId11"/>
    <p:sldId id="270" r:id="rId12"/>
    <p:sldId id="287" r:id="rId13"/>
    <p:sldId id="290" r:id="rId14"/>
    <p:sldId id="263" r:id="rId15"/>
    <p:sldId id="261" r:id="rId16"/>
    <p:sldId id="273" r:id="rId17"/>
    <p:sldId id="288" r:id="rId18"/>
    <p:sldId id="289" r:id="rId19"/>
    <p:sldId id="262" r:id="rId20"/>
    <p:sldId id="295" r:id="rId21"/>
    <p:sldId id="296" r:id="rId22"/>
    <p:sldId id="294" r:id="rId23"/>
    <p:sldId id="293" r:id="rId24"/>
    <p:sldId id="275" r:id="rId25"/>
    <p:sldId id="264" r:id="rId26"/>
    <p:sldId id="265" r:id="rId27"/>
    <p:sldId id="297" r:id="rId28"/>
    <p:sldId id="301" r:id="rId29"/>
    <p:sldId id="302" r:id="rId30"/>
    <p:sldId id="299" r:id="rId31"/>
    <p:sldId id="303" r:id="rId32"/>
    <p:sldId id="304" r:id="rId33"/>
    <p:sldId id="298" r:id="rId3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A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344"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E:\UT%20TITEC%20(after%20graduation)%205-30-2010%20newest\previous%20papers\peritoneal%20adhesion\peritoneal%20surface%20area\peritoneal%20surface%20area.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E:\UT%20TITEC%20(after%20graduation)%205-30-2010%20newest\previous%20papers\peritoneal%20adhesion\peritoneal%20surface%20area\peritoneal%20surface%20are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1750956242957131E-2"/>
          <c:y val="3.8903972617958839E-2"/>
          <c:w val="0.84350265282177361"/>
          <c:h val="0.6328162928624369"/>
        </c:manualLayout>
      </c:layout>
      <c:barChart>
        <c:barDir val="col"/>
        <c:grouping val="clustered"/>
        <c:varyColors val="0"/>
        <c:ser>
          <c:idx val="0"/>
          <c:order val="0"/>
          <c:invertIfNegative val="0"/>
          <c:errBars>
            <c:errBarType val="plus"/>
            <c:errValType val="cust"/>
            <c:noEndCap val="0"/>
            <c:plus>
              <c:numRef>
                <c:f>Sheet2!$D$4:$D$25</c:f>
                <c:numCache>
                  <c:formatCode>General</c:formatCode>
                  <c:ptCount val="22"/>
                  <c:pt idx="0">
                    <c:v>77.86</c:v>
                  </c:pt>
                  <c:pt idx="1">
                    <c:v>36.380000000000003</c:v>
                  </c:pt>
                  <c:pt idx="2">
                    <c:v>23.310000000000027</c:v>
                  </c:pt>
                  <c:pt idx="3">
                    <c:v>19.21</c:v>
                  </c:pt>
                  <c:pt idx="4">
                    <c:v>22.84</c:v>
                  </c:pt>
                  <c:pt idx="5">
                    <c:v>18.21</c:v>
                  </c:pt>
                  <c:pt idx="6">
                    <c:v>20.02</c:v>
                  </c:pt>
                  <c:pt idx="7">
                    <c:v>4.7</c:v>
                  </c:pt>
                  <c:pt idx="8">
                    <c:v>7.88</c:v>
                  </c:pt>
                  <c:pt idx="9">
                    <c:v>5.6099999999999985</c:v>
                  </c:pt>
                  <c:pt idx="10">
                    <c:v>5.95</c:v>
                  </c:pt>
                  <c:pt idx="11">
                    <c:v>6.25</c:v>
                  </c:pt>
                  <c:pt idx="12">
                    <c:v>8.0400000000000009</c:v>
                  </c:pt>
                  <c:pt idx="13">
                    <c:v>3.32</c:v>
                  </c:pt>
                  <c:pt idx="14">
                    <c:v>4.4700000000000024</c:v>
                  </c:pt>
                  <c:pt idx="15">
                    <c:v>2.86</c:v>
                  </c:pt>
                  <c:pt idx="16">
                    <c:v>34.020000000000003</c:v>
                  </c:pt>
                  <c:pt idx="17">
                    <c:v>26.24</c:v>
                  </c:pt>
                  <c:pt idx="18">
                    <c:v>22.56</c:v>
                  </c:pt>
                  <c:pt idx="19">
                    <c:v>21.14</c:v>
                  </c:pt>
                  <c:pt idx="20">
                    <c:v>7.23</c:v>
                  </c:pt>
                  <c:pt idx="21">
                    <c:v>6.4300000000000024</c:v>
                  </c:pt>
                </c:numCache>
              </c:numRef>
            </c:plus>
            <c:minus>
              <c:numLit>
                <c:formatCode>General</c:formatCode>
                <c:ptCount val="1"/>
                <c:pt idx="0">
                  <c:v>1</c:v>
                </c:pt>
              </c:numLit>
            </c:minus>
          </c:errBars>
          <c:cat>
            <c:strRef>
              <c:f>Sheet2!$B$4:$B$25</c:f>
              <c:strCache>
                <c:ptCount val="22"/>
                <c:pt idx="0">
                  <c:v>Liver </c:v>
                </c:pt>
                <c:pt idx="1">
                  <c:v>Gastrocolic ligament </c:v>
                </c:pt>
                <c:pt idx="2">
                  <c:v>Stomach</c:v>
                </c:pt>
                <c:pt idx="3">
                  <c:v>Spleen</c:v>
                </c:pt>
                <c:pt idx="4">
                  <c:v>Transverse mesocolon -superior layer</c:v>
                </c:pt>
                <c:pt idx="5">
                  <c:v>Lesser omentum</c:v>
                </c:pt>
                <c:pt idx="6">
                  <c:v>Falciform ligament</c:v>
                </c:pt>
                <c:pt idx="7">
                  <c:v>Pancreas </c:v>
                </c:pt>
                <c:pt idx="8">
                  <c:v>Gastrosplenic ligament</c:v>
                </c:pt>
                <c:pt idx="9">
                  <c:v>Teres ligament </c:v>
                </c:pt>
                <c:pt idx="10">
                  <c:v>Duodenum </c:v>
                </c:pt>
                <c:pt idx="11">
                  <c:v>Left triangular ligament </c:v>
                </c:pt>
                <c:pt idx="12">
                  <c:v>Gall bladder </c:v>
                </c:pt>
                <c:pt idx="13">
                  <c:v>Lienorenal ligament </c:v>
                </c:pt>
                <c:pt idx="14">
                  <c:v>Right triangular ligament </c:v>
                </c:pt>
                <c:pt idx="15">
                  <c:v>Abdominal esophagus</c:v>
                </c:pt>
                <c:pt idx="16">
                  <c:v>Right antero-lateral infraumbilical wall </c:v>
                </c:pt>
                <c:pt idx="17">
                  <c:v>Left antero-lateral infraumbilical wall </c:v>
                </c:pt>
                <c:pt idx="18">
                  <c:v>Left dorsal infracolic parietal wall </c:v>
                </c:pt>
                <c:pt idx="19">
                  <c:v>Right dorsal infracolic parietal wall</c:v>
                </c:pt>
                <c:pt idx="20">
                  <c:v>Left lateral pelvic wall </c:v>
                </c:pt>
                <c:pt idx="21">
                  <c:v>Right lateral pelvic wall </c:v>
                </c:pt>
              </c:strCache>
            </c:strRef>
          </c:cat>
          <c:val>
            <c:numRef>
              <c:f>Sheet2!$C$4:$C$25</c:f>
              <c:numCache>
                <c:formatCode>General</c:formatCode>
                <c:ptCount val="22"/>
                <c:pt idx="0">
                  <c:v>963.37</c:v>
                </c:pt>
                <c:pt idx="1">
                  <c:v>394.21999999999969</c:v>
                </c:pt>
                <c:pt idx="2">
                  <c:v>310.45999999999964</c:v>
                </c:pt>
                <c:pt idx="3">
                  <c:v>172.25</c:v>
                </c:pt>
                <c:pt idx="4">
                  <c:v>162.31</c:v>
                </c:pt>
                <c:pt idx="5">
                  <c:v>134.25</c:v>
                </c:pt>
                <c:pt idx="6">
                  <c:v>130.10999999999999</c:v>
                </c:pt>
                <c:pt idx="7">
                  <c:v>75.53</c:v>
                </c:pt>
                <c:pt idx="8">
                  <c:v>71.48</c:v>
                </c:pt>
                <c:pt idx="9">
                  <c:v>38.9</c:v>
                </c:pt>
                <c:pt idx="10">
                  <c:v>38.11</c:v>
                </c:pt>
                <c:pt idx="11">
                  <c:v>37.24</c:v>
                </c:pt>
                <c:pt idx="12">
                  <c:v>29.95</c:v>
                </c:pt>
                <c:pt idx="13">
                  <c:v>26.07</c:v>
                </c:pt>
                <c:pt idx="14">
                  <c:v>22.5</c:v>
                </c:pt>
                <c:pt idx="15">
                  <c:v>17.690000000000001</c:v>
                </c:pt>
                <c:pt idx="16">
                  <c:v>327.76</c:v>
                </c:pt>
                <c:pt idx="17">
                  <c:v>324.58</c:v>
                </c:pt>
                <c:pt idx="18">
                  <c:v>205</c:v>
                </c:pt>
                <c:pt idx="19">
                  <c:v>161</c:v>
                </c:pt>
                <c:pt idx="20">
                  <c:v>52.85</c:v>
                </c:pt>
                <c:pt idx="21">
                  <c:v>51.44</c:v>
                </c:pt>
              </c:numCache>
            </c:numRef>
          </c:val>
        </c:ser>
        <c:dLbls>
          <c:showLegendKey val="0"/>
          <c:showVal val="0"/>
          <c:showCatName val="0"/>
          <c:showSerName val="0"/>
          <c:showPercent val="0"/>
          <c:showBubbleSize val="0"/>
        </c:dLbls>
        <c:gapWidth val="150"/>
        <c:axId val="305001216"/>
        <c:axId val="305002752"/>
      </c:barChart>
      <c:catAx>
        <c:axId val="305001216"/>
        <c:scaling>
          <c:orientation val="minMax"/>
        </c:scaling>
        <c:delete val="0"/>
        <c:axPos val="b"/>
        <c:majorTickMark val="out"/>
        <c:minorTickMark val="none"/>
        <c:tickLblPos val="nextTo"/>
        <c:crossAx val="305002752"/>
        <c:crosses val="autoZero"/>
        <c:auto val="1"/>
        <c:lblAlgn val="ctr"/>
        <c:lblOffset val="100"/>
        <c:noMultiLvlLbl val="0"/>
      </c:catAx>
      <c:valAx>
        <c:axId val="305002752"/>
        <c:scaling>
          <c:orientation val="minMax"/>
        </c:scaling>
        <c:delete val="0"/>
        <c:axPos val="l"/>
        <c:majorGridlines/>
        <c:title>
          <c:tx>
            <c:rich>
              <a:bodyPr rot="-5400000" vert="horz"/>
              <a:lstStyle/>
              <a:p>
                <a:pPr>
                  <a:defRPr/>
                </a:pPr>
                <a:r>
                  <a:rPr lang="en-US" altLang="ja-JP"/>
                  <a:t>Surface area [cm</a:t>
                </a:r>
                <a:r>
                  <a:rPr lang="en-US" altLang="ja-JP" baseline="30000"/>
                  <a:t>2</a:t>
                </a:r>
                <a:r>
                  <a:rPr lang="en-US" altLang="ja-JP"/>
                  <a:t>]</a:t>
                </a:r>
                <a:endParaRPr lang="ja-JP" altLang="en-US"/>
              </a:p>
            </c:rich>
          </c:tx>
          <c:layout/>
          <c:overlay val="0"/>
        </c:title>
        <c:numFmt formatCode="General" sourceLinked="1"/>
        <c:majorTickMark val="out"/>
        <c:minorTickMark val="none"/>
        <c:tickLblPos val="nextTo"/>
        <c:crossAx val="305001216"/>
        <c:crosses val="autoZero"/>
        <c:crossBetween val="between"/>
      </c:valAx>
    </c:plotArea>
    <c:plotVisOnly val="1"/>
    <c:dispBlanksAs val="gap"/>
    <c:showDLblsOverMax val="0"/>
  </c:chart>
  <c:spPr>
    <a:ln>
      <a:noFill/>
    </a:ln>
  </c:sp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errBars>
            <c:errBarType val="plus"/>
            <c:errValType val="cust"/>
            <c:noEndCap val="0"/>
            <c:plus>
              <c:numRef>
                <c:f>Sheet2!$D$31:$D$48</c:f>
                <c:numCache>
                  <c:formatCode>General</c:formatCode>
                  <c:ptCount val="18"/>
                  <c:pt idx="0">
                    <c:v>431.17</c:v>
                  </c:pt>
                  <c:pt idx="1">
                    <c:v>145.72999999999999</c:v>
                  </c:pt>
                  <c:pt idx="2">
                    <c:v>112.29</c:v>
                  </c:pt>
                  <c:pt idx="3">
                    <c:v>73.08</c:v>
                  </c:pt>
                  <c:pt idx="4">
                    <c:v>47.660000000000011</c:v>
                  </c:pt>
                  <c:pt idx="5">
                    <c:v>32.11</c:v>
                  </c:pt>
                  <c:pt idx="6">
                    <c:v>30.979999999999986</c:v>
                  </c:pt>
                  <c:pt idx="7">
                    <c:v>32.51</c:v>
                  </c:pt>
                  <c:pt idx="8">
                    <c:v>23.23</c:v>
                  </c:pt>
                  <c:pt idx="9">
                    <c:v>13.850000000000014</c:v>
                  </c:pt>
                  <c:pt idx="10">
                    <c:v>8.49</c:v>
                  </c:pt>
                  <c:pt idx="11">
                    <c:v>8.14</c:v>
                  </c:pt>
                  <c:pt idx="12">
                    <c:v>34.020000000000003</c:v>
                  </c:pt>
                  <c:pt idx="13">
                    <c:v>26.24</c:v>
                  </c:pt>
                  <c:pt idx="14">
                    <c:v>22.56</c:v>
                  </c:pt>
                  <c:pt idx="15">
                    <c:v>21.14</c:v>
                  </c:pt>
                  <c:pt idx="16">
                    <c:v>7.23</c:v>
                  </c:pt>
                  <c:pt idx="17">
                    <c:v>6.4300000000000024</c:v>
                  </c:pt>
                </c:numCache>
              </c:numRef>
            </c:plus>
            <c:minus>
              <c:numLit>
                <c:formatCode>General</c:formatCode>
                <c:ptCount val="1"/>
                <c:pt idx="0">
                  <c:v>1</c:v>
                </c:pt>
              </c:numLit>
            </c:minus>
          </c:errBars>
          <c:cat>
            <c:strRef>
              <c:f>Sheet2!$B$31:$B$48</c:f>
              <c:strCache>
                <c:ptCount val="18"/>
                <c:pt idx="0">
                  <c:v>Mesentery </c:v>
                </c:pt>
                <c:pt idx="1">
                  <c:v>Jejunum–ileum </c:v>
                </c:pt>
                <c:pt idx="2">
                  <c:v>Greater omentum </c:v>
                </c:pt>
                <c:pt idx="3">
                  <c:v>Sigmoid colon </c:v>
                </c:pt>
                <c:pt idx="4">
                  <c:v>Transverse colon</c:v>
                </c:pt>
                <c:pt idx="5">
                  <c:v>Transverse mesocolon-inferior layer </c:v>
                </c:pt>
                <c:pt idx="6">
                  <c:v>Caecum -appendix ascending colon </c:v>
                </c:pt>
                <c:pt idx="7">
                  <c:v>Sigmoid mesocolon </c:v>
                </c:pt>
                <c:pt idx="8">
                  <c:v>Uterus and broad ligaments</c:v>
                </c:pt>
                <c:pt idx="9">
                  <c:v>Rectum </c:v>
                </c:pt>
                <c:pt idx="10">
                  <c:v>Descending colon</c:v>
                </c:pt>
                <c:pt idx="11">
                  <c:v>Urinary bladder</c:v>
                </c:pt>
                <c:pt idx="12">
                  <c:v>Right antero-lateral infraumbilical wall </c:v>
                </c:pt>
                <c:pt idx="13">
                  <c:v>Left antero-lateral infraumbilical wall </c:v>
                </c:pt>
                <c:pt idx="14">
                  <c:v>Left dorsal infracolic parietal wall </c:v>
                </c:pt>
                <c:pt idx="15">
                  <c:v>Right dorsal infracolic parietal wall</c:v>
                </c:pt>
                <c:pt idx="16">
                  <c:v>Left lateral pelvic wall </c:v>
                </c:pt>
                <c:pt idx="17">
                  <c:v>Right lateral pelvic wall </c:v>
                </c:pt>
              </c:strCache>
            </c:strRef>
          </c:cat>
          <c:val>
            <c:numRef>
              <c:f>Sheet2!$C$31:$C$48</c:f>
              <c:numCache>
                <c:formatCode>#,##0.00</c:formatCode>
                <c:ptCount val="18"/>
                <c:pt idx="0">
                  <c:v>3847.7</c:v>
                </c:pt>
                <c:pt idx="1">
                  <c:v>1845.28</c:v>
                </c:pt>
                <c:pt idx="2" formatCode="General">
                  <c:v>949.98</c:v>
                </c:pt>
                <c:pt idx="3" formatCode="General">
                  <c:v>467.04</c:v>
                </c:pt>
                <c:pt idx="4" formatCode="General">
                  <c:v>437.14000000000038</c:v>
                </c:pt>
                <c:pt idx="5" formatCode="General">
                  <c:v>287</c:v>
                </c:pt>
                <c:pt idx="6" formatCode="General">
                  <c:v>256.36</c:v>
                </c:pt>
                <c:pt idx="7" formatCode="General">
                  <c:v>218.86</c:v>
                </c:pt>
                <c:pt idx="8" formatCode="General">
                  <c:v>170.38000000000022</c:v>
                </c:pt>
                <c:pt idx="9" formatCode="General">
                  <c:v>99.09</c:v>
                </c:pt>
                <c:pt idx="10" formatCode="General">
                  <c:v>77.179999999999978</c:v>
                </c:pt>
                <c:pt idx="11" formatCode="General">
                  <c:v>57.55</c:v>
                </c:pt>
                <c:pt idx="12" formatCode="General">
                  <c:v>327.76</c:v>
                </c:pt>
                <c:pt idx="13" formatCode="General">
                  <c:v>324.58</c:v>
                </c:pt>
                <c:pt idx="14" formatCode="General">
                  <c:v>205</c:v>
                </c:pt>
                <c:pt idx="15" formatCode="General">
                  <c:v>161</c:v>
                </c:pt>
                <c:pt idx="16" formatCode="General">
                  <c:v>52.85</c:v>
                </c:pt>
                <c:pt idx="17" formatCode="General">
                  <c:v>51.44</c:v>
                </c:pt>
              </c:numCache>
            </c:numRef>
          </c:val>
        </c:ser>
        <c:dLbls>
          <c:showLegendKey val="0"/>
          <c:showVal val="0"/>
          <c:showCatName val="0"/>
          <c:showSerName val="0"/>
          <c:showPercent val="0"/>
          <c:showBubbleSize val="0"/>
        </c:dLbls>
        <c:gapWidth val="150"/>
        <c:axId val="10024448"/>
        <c:axId val="10025984"/>
      </c:barChart>
      <c:catAx>
        <c:axId val="10024448"/>
        <c:scaling>
          <c:orientation val="minMax"/>
        </c:scaling>
        <c:delete val="0"/>
        <c:axPos val="b"/>
        <c:majorTickMark val="out"/>
        <c:minorTickMark val="none"/>
        <c:tickLblPos val="nextTo"/>
        <c:crossAx val="10025984"/>
        <c:crosses val="autoZero"/>
        <c:auto val="1"/>
        <c:lblAlgn val="ctr"/>
        <c:lblOffset val="100"/>
        <c:noMultiLvlLbl val="0"/>
      </c:catAx>
      <c:valAx>
        <c:axId val="10025984"/>
        <c:scaling>
          <c:orientation val="minMax"/>
        </c:scaling>
        <c:delete val="0"/>
        <c:axPos val="l"/>
        <c:majorGridlines/>
        <c:title>
          <c:tx>
            <c:rich>
              <a:bodyPr rot="-5400000" vert="horz"/>
              <a:lstStyle/>
              <a:p>
                <a:pPr>
                  <a:defRPr/>
                </a:pPr>
                <a:r>
                  <a:rPr lang="en-US" altLang="ja-JP"/>
                  <a:t>Surface area [cm</a:t>
                </a:r>
                <a:r>
                  <a:rPr lang="en-US" altLang="ja-JP" baseline="30000"/>
                  <a:t>2</a:t>
                </a:r>
                <a:r>
                  <a:rPr lang="en-US" altLang="ja-JP"/>
                  <a:t>]</a:t>
                </a:r>
                <a:endParaRPr lang="ja-JP" altLang="en-US"/>
              </a:p>
            </c:rich>
          </c:tx>
          <c:layout/>
          <c:overlay val="0"/>
        </c:title>
        <c:numFmt formatCode="General" sourceLinked="0"/>
        <c:majorTickMark val="out"/>
        <c:minorTickMark val="none"/>
        <c:tickLblPos val="nextTo"/>
        <c:crossAx val="10024448"/>
        <c:crosses val="autoZero"/>
        <c:crossBetween val="between"/>
      </c:valAx>
    </c:plotArea>
    <c:plotVisOnly val="1"/>
    <c:dispBlanksAs val="gap"/>
    <c:showDLblsOverMax val="0"/>
  </c:chart>
  <c:spPr>
    <a:ln>
      <a:noFill/>
    </a:ln>
  </c:sp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0.125</cdr:x>
      <cdr:y>0.16438</cdr:y>
    </cdr:from>
    <cdr:to>
      <cdr:x>0.56506</cdr:x>
      <cdr:y>0.34589</cdr:y>
    </cdr:to>
    <cdr:sp macro="" textlink="">
      <cdr:nvSpPr>
        <cdr:cNvPr id="2" name="テキスト ボックス 14"/>
        <cdr:cNvSpPr txBox="1"/>
      </cdr:nvSpPr>
      <cdr:spPr>
        <a:xfrm xmlns:a="http://schemas.openxmlformats.org/drawingml/2006/main">
          <a:off x="1008112" y="864096"/>
          <a:ext cx="3549048" cy="954107"/>
        </a:xfrm>
        <a:prstGeom xmlns:a="http://schemas.openxmlformats.org/drawingml/2006/main" prst="rect">
          <a:avLst/>
        </a:prstGeom>
        <a:solidFill xmlns:a="http://schemas.openxmlformats.org/drawingml/2006/main">
          <a:sysClr val="window" lastClr="FFFFFF"/>
        </a:solidFill>
      </cdr:spPr>
      <cdr:txBody>
        <a:bodyPr xmlns:a="http://schemas.openxmlformats.org/drawingml/2006/main" wrap="none" rtlCol="0">
          <a:spAutoFit/>
        </a:bodyPr>
        <a:lstStyle xmlns:a="http://schemas.openxmlformats.org/drawingml/2006/main">
          <a:defPPr>
            <a:defRPr lang="ja-JP"/>
          </a:defPPr>
          <a:lvl1pPr marL="0" algn="l" defTabSz="914400" rtl="0" eaLnBrk="1" latinLnBrk="0" hangingPunct="1">
            <a:defRPr kumimoji="1" sz="1800" kern="1200">
              <a:solidFill>
                <a:sysClr val="windowText" lastClr="000000"/>
              </a:solidFill>
              <a:latin typeface="Calibri"/>
            </a:defRPr>
          </a:lvl1pPr>
          <a:lvl2pPr marL="457200" algn="l" defTabSz="914400" rtl="0" eaLnBrk="1" latinLnBrk="0" hangingPunct="1">
            <a:defRPr kumimoji="1" sz="1800" kern="1200">
              <a:solidFill>
                <a:sysClr val="windowText" lastClr="000000"/>
              </a:solidFill>
              <a:latin typeface="Calibri"/>
            </a:defRPr>
          </a:lvl2pPr>
          <a:lvl3pPr marL="914400" algn="l" defTabSz="914400" rtl="0" eaLnBrk="1" latinLnBrk="0" hangingPunct="1">
            <a:defRPr kumimoji="1" sz="1800" kern="1200">
              <a:solidFill>
                <a:sysClr val="windowText" lastClr="000000"/>
              </a:solidFill>
              <a:latin typeface="Calibri"/>
            </a:defRPr>
          </a:lvl3pPr>
          <a:lvl4pPr marL="1371600" algn="l" defTabSz="914400" rtl="0" eaLnBrk="1" latinLnBrk="0" hangingPunct="1">
            <a:defRPr kumimoji="1" sz="1800" kern="1200">
              <a:solidFill>
                <a:sysClr val="windowText" lastClr="000000"/>
              </a:solidFill>
              <a:latin typeface="Calibri"/>
            </a:defRPr>
          </a:lvl4pPr>
          <a:lvl5pPr marL="1828800" algn="l" defTabSz="914400" rtl="0" eaLnBrk="1" latinLnBrk="0" hangingPunct="1">
            <a:defRPr kumimoji="1" sz="1800" kern="1200">
              <a:solidFill>
                <a:sysClr val="windowText" lastClr="000000"/>
              </a:solidFill>
              <a:latin typeface="Calibri"/>
            </a:defRPr>
          </a:lvl5pPr>
          <a:lvl6pPr marL="2286000" algn="l" defTabSz="914400" rtl="0" eaLnBrk="1" latinLnBrk="0" hangingPunct="1">
            <a:defRPr kumimoji="1" sz="1800" kern="1200">
              <a:solidFill>
                <a:sysClr val="windowText" lastClr="000000"/>
              </a:solidFill>
              <a:latin typeface="Calibri"/>
            </a:defRPr>
          </a:lvl6pPr>
          <a:lvl7pPr marL="2743200" algn="l" defTabSz="914400" rtl="0" eaLnBrk="1" latinLnBrk="0" hangingPunct="1">
            <a:defRPr kumimoji="1" sz="1800" kern="1200">
              <a:solidFill>
                <a:sysClr val="windowText" lastClr="000000"/>
              </a:solidFill>
              <a:latin typeface="Calibri"/>
            </a:defRPr>
          </a:lvl7pPr>
          <a:lvl8pPr marL="3200400" algn="l" defTabSz="914400" rtl="0" eaLnBrk="1" latinLnBrk="0" hangingPunct="1">
            <a:defRPr kumimoji="1" sz="1800" kern="1200">
              <a:solidFill>
                <a:sysClr val="windowText" lastClr="000000"/>
              </a:solidFill>
              <a:latin typeface="Calibri"/>
            </a:defRPr>
          </a:lvl8pPr>
          <a:lvl9pPr marL="3657600" algn="l" defTabSz="914400" rtl="0" eaLnBrk="1" latinLnBrk="0" hangingPunct="1">
            <a:defRPr kumimoji="1" sz="1800" kern="1200">
              <a:solidFill>
                <a:sysClr val="windowText" lastClr="000000"/>
              </a:solidFill>
              <a:latin typeface="Calibri"/>
            </a:defRPr>
          </a:lvl9pPr>
        </a:lstStyle>
        <a:p xmlns:a="http://schemas.openxmlformats.org/drawingml/2006/main">
          <a:r>
            <a:rPr lang="en-US" altLang="ja-JP" sz="2800" b="1" dirty="0" err="1" smtClean="0"/>
            <a:t>Supracolic</a:t>
          </a:r>
          <a:r>
            <a:rPr lang="en-US" altLang="ja-JP" sz="2800" b="1" dirty="0" smtClean="0"/>
            <a:t> peritoneum</a:t>
          </a:r>
        </a:p>
        <a:p xmlns:a="http://schemas.openxmlformats.org/drawingml/2006/main">
          <a:r>
            <a:rPr lang="ja-JP" altLang="en-US" sz="2800" b="1" dirty="0" smtClean="0"/>
            <a:t>合計　</a:t>
          </a:r>
          <a:r>
            <a:rPr lang="en-US" altLang="ja-JP" sz="2800" b="1" dirty="0" smtClean="0"/>
            <a:t>4487cm</a:t>
          </a:r>
          <a:r>
            <a:rPr lang="en-US" altLang="ja-JP" sz="2800" b="1" baseline="30000" dirty="0" smtClean="0"/>
            <a:t>2</a:t>
          </a:r>
          <a:r>
            <a:rPr lang="ja-JP" altLang="en-US" sz="2800" b="1" dirty="0" smtClean="0"/>
            <a:t> </a:t>
          </a:r>
          <a:endParaRPr kumimoji="1" lang="ja-JP" altLang="en-US" sz="2800" b="1" dirty="0"/>
        </a:p>
      </cdr:txBody>
    </cdr:sp>
  </cdr:relSizeAnchor>
</c:userShapes>
</file>

<file path=ppt/drawings/drawing2.xml><?xml version="1.0" encoding="utf-8"?>
<c:userShapes xmlns:c="http://schemas.openxmlformats.org/drawingml/2006/chart">
  <cdr:relSizeAnchor xmlns:cdr="http://schemas.openxmlformats.org/drawingml/2006/chartDrawing">
    <cdr:from>
      <cdr:x>0.17797</cdr:x>
      <cdr:y>0.11296</cdr:y>
    </cdr:from>
    <cdr:to>
      <cdr:x>0.57928</cdr:x>
      <cdr:y>0.30005</cdr:y>
    </cdr:to>
    <cdr:sp macro="" textlink="">
      <cdr:nvSpPr>
        <cdr:cNvPr id="2" name="テキスト ボックス 14"/>
        <cdr:cNvSpPr txBox="1"/>
      </cdr:nvSpPr>
      <cdr:spPr>
        <a:xfrm xmlns:a="http://schemas.openxmlformats.org/drawingml/2006/main">
          <a:off x="1512168" y="576064"/>
          <a:ext cx="3409908" cy="954107"/>
        </a:xfrm>
        <a:prstGeom xmlns:a="http://schemas.openxmlformats.org/drawingml/2006/main" prst="rect">
          <a:avLst/>
        </a:prstGeom>
        <a:solidFill xmlns:a="http://schemas.openxmlformats.org/drawingml/2006/main">
          <a:sysClr val="window" lastClr="FFFFFF"/>
        </a:solidFill>
      </cdr:spPr>
      <cdr:txBody>
        <a:bodyPr xmlns:a="http://schemas.openxmlformats.org/drawingml/2006/main" wrap="none" rtlCol="0">
          <a:spAutoFit/>
        </a:bodyPr>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altLang="ja-JP" sz="2800" b="1" dirty="0" err="1" smtClean="0"/>
            <a:t>Infracolic</a:t>
          </a:r>
          <a:r>
            <a:rPr lang="en-US" altLang="ja-JP" sz="2800" b="1" dirty="0" smtClean="0"/>
            <a:t> peritoneum</a:t>
          </a:r>
        </a:p>
        <a:p xmlns:a="http://schemas.openxmlformats.org/drawingml/2006/main">
          <a:r>
            <a:rPr lang="ja-JP" altLang="en-US" sz="2800" b="1" dirty="0" smtClean="0"/>
            <a:t>合計　</a:t>
          </a:r>
          <a:r>
            <a:rPr lang="en-US" altLang="ja-JP" sz="2800" b="1" dirty="0" smtClean="0"/>
            <a:t>9836cm</a:t>
          </a:r>
          <a:r>
            <a:rPr lang="en-US" altLang="ja-JP" sz="2800" b="1" baseline="30000" dirty="0" smtClean="0"/>
            <a:t>2</a:t>
          </a:r>
          <a:r>
            <a:rPr lang="ja-JP" altLang="en-US" sz="2800" b="1" dirty="0" smtClean="0"/>
            <a:t> </a:t>
          </a:r>
          <a:endParaRPr kumimoji="1" lang="ja-JP" altLang="en-US" sz="2800" b="1"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A6D8318C-81C3-4FEB-8E76-A918F6CB9D69}" type="datetimeFigureOut">
              <a:rPr kumimoji="1" lang="ja-JP" altLang="en-US" smtClean="0"/>
              <a:pPr/>
              <a:t>2016/6/29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ABBE353C-7A05-4BB5-A257-6E72652C4B82}"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A6D8318C-81C3-4FEB-8E76-A918F6CB9D69}" type="datetimeFigureOut">
              <a:rPr kumimoji="1" lang="ja-JP" altLang="en-US" smtClean="0"/>
              <a:pPr/>
              <a:t>2016/6/29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ABBE353C-7A05-4BB5-A257-6E72652C4B82}"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A6D8318C-81C3-4FEB-8E76-A918F6CB9D69}" type="datetimeFigureOut">
              <a:rPr kumimoji="1" lang="ja-JP" altLang="en-US" smtClean="0"/>
              <a:pPr/>
              <a:t>2016/6/29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ABBE353C-7A05-4BB5-A257-6E72652C4B82}"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A6D8318C-81C3-4FEB-8E76-A918F6CB9D69}" type="datetimeFigureOut">
              <a:rPr kumimoji="1" lang="ja-JP" altLang="en-US" smtClean="0"/>
              <a:pPr/>
              <a:t>2016/6/29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ABBE353C-7A05-4BB5-A257-6E72652C4B82}"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A6D8318C-81C3-4FEB-8E76-A918F6CB9D69}" type="datetimeFigureOut">
              <a:rPr kumimoji="1" lang="ja-JP" altLang="en-US" smtClean="0"/>
              <a:pPr/>
              <a:t>2016/6/29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ABBE353C-7A05-4BB5-A257-6E72652C4B82}" type="slidenum">
              <a:rPr kumimoji="1" lang="ja-JP" altLang="en-US" smtClean="0"/>
              <a:pPr/>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A6D8318C-81C3-4FEB-8E76-A918F6CB9D69}" type="datetimeFigureOut">
              <a:rPr kumimoji="1" lang="ja-JP" altLang="en-US" smtClean="0"/>
              <a:pPr/>
              <a:t>2016/6/29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ABBE353C-7A05-4BB5-A257-6E72652C4B82}"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A6D8318C-81C3-4FEB-8E76-A918F6CB9D69}" type="datetimeFigureOut">
              <a:rPr kumimoji="1" lang="ja-JP" altLang="en-US" smtClean="0"/>
              <a:pPr/>
              <a:t>2016/6/29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ABBE353C-7A05-4BB5-A257-6E72652C4B82}"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A6D8318C-81C3-4FEB-8E76-A918F6CB9D69}" type="datetimeFigureOut">
              <a:rPr kumimoji="1" lang="ja-JP" altLang="en-US" smtClean="0"/>
              <a:pPr/>
              <a:t>2016/6/29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ABBE353C-7A05-4BB5-A257-6E72652C4B82}"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A6D8318C-81C3-4FEB-8E76-A918F6CB9D69}" type="datetimeFigureOut">
              <a:rPr kumimoji="1" lang="ja-JP" altLang="en-US" smtClean="0"/>
              <a:pPr/>
              <a:t>2016/6/29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ABBE353C-7A05-4BB5-A257-6E72652C4B82}"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A6D8318C-81C3-4FEB-8E76-A918F6CB9D69}" type="datetimeFigureOut">
              <a:rPr kumimoji="1" lang="ja-JP" altLang="en-US" smtClean="0"/>
              <a:pPr/>
              <a:t>2016/6/29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ABBE353C-7A05-4BB5-A257-6E72652C4B82}"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A6D8318C-81C3-4FEB-8E76-A918F6CB9D69}" type="datetimeFigureOut">
              <a:rPr kumimoji="1" lang="ja-JP" altLang="en-US" smtClean="0"/>
              <a:pPr/>
              <a:t>2016/6/29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ABBE353C-7A05-4BB5-A257-6E72652C4B82}"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D8318C-81C3-4FEB-8E76-A918F6CB9D69}" type="datetimeFigureOut">
              <a:rPr kumimoji="1" lang="ja-JP" altLang="en-US" smtClean="0"/>
              <a:pPr/>
              <a:t>2016/6/29</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BE353C-7A05-4BB5-A257-6E72652C4B82}"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cdbim.m.u-tokyo.ac.jp/index.html" TargetMode="External"/><Relationship Id="rId3" Type="http://schemas.openxmlformats.org/officeDocument/2006/relationships/image" Target="../media/image1.jpeg"/><Relationship Id="rId7" Type="http://schemas.openxmlformats.org/officeDocument/2006/relationships/image" Target="../media/image3.jpeg"/><Relationship Id="rId2" Type="http://schemas.openxmlformats.org/officeDocument/2006/relationships/hyperlink" Target="http://www.m.u-tokyo.ac.jp/mms/" TargetMode="External"/><Relationship Id="rId1" Type="http://schemas.openxmlformats.org/officeDocument/2006/relationships/slideLayout" Target="../slideLayouts/slideLayout7.xml"/><Relationship Id="rId6" Type="http://schemas.openxmlformats.org/officeDocument/2006/relationships/hyperlink" Target="http://www.bioeng.t.u-tokyo.ac.jp/" TargetMode="External"/><Relationship Id="rId5" Type="http://schemas.openxmlformats.org/officeDocument/2006/relationships/image" Target="../media/image2.jpeg"/><Relationship Id="rId4" Type="http://schemas.openxmlformats.org/officeDocument/2006/relationships/hyperlink" Target="http://www.chemsys.t.u-tokyo.ac.jp/" TargetMode="External"/><Relationship Id="rId9"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wmf"/></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wmf"/><Relationship Id="rId4" Type="http://schemas.openxmlformats.org/officeDocument/2006/relationships/image" Target="../media/image43.wmf"/></Relationships>
</file>

<file path=ppt/slides/_rels/slide2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1340768"/>
            <a:ext cx="7963818" cy="1600438"/>
          </a:xfrm>
          <a:prstGeom prst="rect">
            <a:avLst/>
          </a:prstGeom>
          <a:noFill/>
        </p:spPr>
        <p:txBody>
          <a:bodyPr wrap="square" rtlCol="0">
            <a:spAutoFit/>
          </a:bodyPr>
          <a:lstStyle/>
          <a:p>
            <a:r>
              <a:rPr lang="en-US" altLang="ja-JP" sz="4000" dirty="0" smtClean="0"/>
              <a:t>『</a:t>
            </a:r>
            <a:r>
              <a:rPr lang="ja-JP" altLang="ja-JP" sz="4000" b="1" dirty="0" smtClean="0"/>
              <a:t>癒着防止材料の現状と腹膜癒着抑制架橋ハイドロゲルの開発</a:t>
            </a:r>
            <a:r>
              <a:rPr lang="en-US" altLang="ja-JP" sz="4000" dirty="0" smtClean="0"/>
              <a:t>』 </a:t>
            </a:r>
            <a:endParaRPr lang="en-US" altLang="ja-JP" sz="4000" dirty="0"/>
          </a:p>
          <a:p>
            <a:endParaRPr lang="en-US" altLang="ja-JP" dirty="0" smtClean="0"/>
          </a:p>
        </p:txBody>
      </p:sp>
      <p:sp>
        <p:nvSpPr>
          <p:cNvPr id="3" name="テキスト ボックス 2"/>
          <p:cNvSpPr txBox="1"/>
          <p:nvPr/>
        </p:nvSpPr>
        <p:spPr>
          <a:xfrm>
            <a:off x="4500562" y="3143248"/>
            <a:ext cx="4221027" cy="2677656"/>
          </a:xfrm>
          <a:prstGeom prst="rect">
            <a:avLst/>
          </a:prstGeom>
          <a:noFill/>
        </p:spPr>
        <p:txBody>
          <a:bodyPr wrap="none" rtlCol="0">
            <a:spAutoFit/>
          </a:bodyPr>
          <a:lstStyle/>
          <a:p>
            <a:r>
              <a:rPr lang="ja-JP" altLang="en-US" sz="2400" dirty="0" smtClean="0"/>
              <a:t>東京大学大学院医学系研究科</a:t>
            </a:r>
            <a:endParaRPr lang="en-US" altLang="ja-JP" sz="2400" dirty="0" smtClean="0"/>
          </a:p>
          <a:p>
            <a:r>
              <a:rPr lang="ja-JP" altLang="en-US" sz="2400" dirty="0"/>
              <a:t>　</a:t>
            </a:r>
            <a:r>
              <a:rPr lang="ja-JP" altLang="en-US" sz="2400" dirty="0" smtClean="0"/>
              <a:t>　疾患生命工学センター</a:t>
            </a:r>
            <a:endParaRPr lang="en-US" altLang="ja-JP" sz="2400" dirty="0" smtClean="0"/>
          </a:p>
          <a:p>
            <a:r>
              <a:rPr lang="ja-JP" altLang="en-US" sz="2400" dirty="0"/>
              <a:t>東京</a:t>
            </a:r>
            <a:r>
              <a:rPr lang="ja-JP" altLang="en-US" sz="2400" dirty="0" smtClean="0"/>
              <a:t>大学大学院工学系研究科</a:t>
            </a:r>
            <a:endParaRPr lang="en-US" altLang="ja-JP" sz="2400" dirty="0" smtClean="0"/>
          </a:p>
          <a:p>
            <a:r>
              <a:rPr lang="ja-JP" altLang="en-US" sz="2400" dirty="0"/>
              <a:t>　</a:t>
            </a:r>
            <a:r>
              <a:rPr lang="ja-JP" altLang="en-US" sz="2400" dirty="0" smtClean="0"/>
              <a:t>　化学システム工学専攻</a:t>
            </a:r>
            <a:endParaRPr lang="en-US" altLang="ja-JP" sz="2400" dirty="0" smtClean="0"/>
          </a:p>
          <a:p>
            <a:r>
              <a:rPr lang="ja-JP" altLang="en-US" sz="2400" dirty="0" smtClean="0"/>
              <a:t>　　バイオエンジニアリング専攻</a:t>
            </a:r>
            <a:endParaRPr lang="en-US" altLang="ja-JP" sz="2400" dirty="0"/>
          </a:p>
          <a:p>
            <a:endParaRPr lang="en-US" altLang="ja-JP" sz="2400" dirty="0" smtClean="0"/>
          </a:p>
          <a:p>
            <a:r>
              <a:rPr lang="ja-JP" altLang="en-US" sz="2400" dirty="0"/>
              <a:t>　</a:t>
            </a:r>
            <a:r>
              <a:rPr lang="ja-JP" altLang="en-US" sz="2400" dirty="0" smtClean="0"/>
              <a:t>　　　　　　伊藤　大知</a:t>
            </a:r>
            <a:endParaRPr kumimoji="1" lang="ja-JP" altLang="en-US" sz="2400" dirty="0"/>
          </a:p>
        </p:txBody>
      </p:sp>
      <p:sp>
        <p:nvSpPr>
          <p:cNvPr id="4" name="テキスト ボックス 3"/>
          <p:cNvSpPr txBox="1"/>
          <p:nvPr/>
        </p:nvSpPr>
        <p:spPr>
          <a:xfrm>
            <a:off x="5429256" y="500042"/>
            <a:ext cx="2799164" cy="646331"/>
          </a:xfrm>
          <a:prstGeom prst="rect">
            <a:avLst/>
          </a:prstGeom>
          <a:noFill/>
        </p:spPr>
        <p:txBody>
          <a:bodyPr wrap="none" rtlCol="0">
            <a:spAutoFit/>
          </a:bodyPr>
          <a:lstStyle/>
          <a:p>
            <a:r>
              <a:rPr lang="en-US" dirty="0" smtClean="0"/>
              <a:t>201</a:t>
            </a:r>
            <a:r>
              <a:rPr lang="en-US" altLang="ja-JP" dirty="0" smtClean="0"/>
              <a:t>1</a:t>
            </a:r>
            <a:r>
              <a:rPr lang="en-US" dirty="0" smtClean="0"/>
              <a:t>/01/18</a:t>
            </a:r>
            <a:r>
              <a:rPr lang="ja-JP" altLang="en-US" dirty="0" smtClean="0"/>
              <a:t>　 </a:t>
            </a:r>
            <a:r>
              <a:rPr lang="en-US" dirty="0" smtClean="0"/>
              <a:t>14:45</a:t>
            </a:r>
            <a:r>
              <a:rPr lang="ja-JP" altLang="en-US" dirty="0" smtClean="0"/>
              <a:t>～</a:t>
            </a:r>
            <a:r>
              <a:rPr lang="en-US" dirty="0" smtClean="0"/>
              <a:t>16:10</a:t>
            </a:r>
          </a:p>
          <a:p>
            <a:r>
              <a:rPr kumimoji="1" lang="ja-JP" altLang="en-US" dirty="0" smtClean="0"/>
              <a:t>技術情報協会　講演</a:t>
            </a:r>
            <a:endParaRPr kumimoji="1" lang="ja-JP" altLang="en-US" dirty="0"/>
          </a:p>
        </p:txBody>
      </p:sp>
      <p:pic>
        <p:nvPicPr>
          <p:cNvPr id="29698" name="Picture 2" descr="http://www.cdbim.m.u-tokyo.ac.jp/itolab/image1.jpg">
            <a:hlinkClick r:id="rId2"/>
          </p:cNvPr>
          <p:cNvPicPr>
            <a:picLocks noChangeAspect="1" noChangeArrowheads="1"/>
          </p:cNvPicPr>
          <p:nvPr/>
        </p:nvPicPr>
        <p:blipFill>
          <a:blip r:embed="rId3" cstate="print"/>
          <a:srcRect/>
          <a:stretch>
            <a:fillRect/>
          </a:stretch>
        </p:blipFill>
        <p:spPr bwMode="auto">
          <a:xfrm>
            <a:off x="395536" y="3717032"/>
            <a:ext cx="3736621" cy="576064"/>
          </a:xfrm>
          <a:prstGeom prst="rect">
            <a:avLst/>
          </a:prstGeom>
          <a:noFill/>
        </p:spPr>
      </p:pic>
      <p:pic>
        <p:nvPicPr>
          <p:cNvPr id="29700" name="Picture 4" descr="http://www.cdbim.m.u-tokyo.ac.jp/itolab/image3.jpg">
            <a:hlinkClick r:id="rId4"/>
          </p:cNvPr>
          <p:cNvPicPr>
            <a:picLocks noChangeAspect="1" noChangeArrowheads="1"/>
          </p:cNvPicPr>
          <p:nvPr/>
        </p:nvPicPr>
        <p:blipFill>
          <a:blip r:embed="rId5" cstate="print"/>
          <a:srcRect/>
          <a:stretch>
            <a:fillRect/>
          </a:stretch>
        </p:blipFill>
        <p:spPr bwMode="auto">
          <a:xfrm>
            <a:off x="395536" y="4365104"/>
            <a:ext cx="3210032" cy="504056"/>
          </a:xfrm>
          <a:prstGeom prst="rect">
            <a:avLst/>
          </a:prstGeom>
          <a:noFill/>
        </p:spPr>
      </p:pic>
      <p:pic>
        <p:nvPicPr>
          <p:cNvPr id="29702" name="Picture 6" descr="http://www.cdbim.m.u-tokyo.ac.jp/itolab/image.jpg">
            <a:hlinkClick r:id="rId6"/>
          </p:cNvPr>
          <p:cNvPicPr>
            <a:picLocks noChangeAspect="1" noChangeArrowheads="1"/>
          </p:cNvPicPr>
          <p:nvPr/>
        </p:nvPicPr>
        <p:blipFill>
          <a:blip r:embed="rId7" cstate="print"/>
          <a:srcRect/>
          <a:stretch>
            <a:fillRect/>
          </a:stretch>
        </p:blipFill>
        <p:spPr bwMode="auto">
          <a:xfrm>
            <a:off x="323528" y="5013176"/>
            <a:ext cx="4410477" cy="648072"/>
          </a:xfrm>
          <a:prstGeom prst="rect">
            <a:avLst/>
          </a:prstGeom>
          <a:noFill/>
        </p:spPr>
      </p:pic>
      <p:pic>
        <p:nvPicPr>
          <p:cNvPr id="29704" name="Picture 8" descr="東京大学大学院医学系研究科&#10;               疾患生命工学センター">
            <a:hlinkClick r:id="rId8"/>
          </p:cNvPr>
          <p:cNvPicPr>
            <a:picLocks noChangeAspect="1" noChangeArrowheads="1"/>
          </p:cNvPicPr>
          <p:nvPr/>
        </p:nvPicPr>
        <p:blipFill>
          <a:blip r:embed="rId9" cstate="print"/>
          <a:srcRect/>
          <a:stretch>
            <a:fillRect/>
          </a:stretch>
        </p:blipFill>
        <p:spPr bwMode="auto">
          <a:xfrm>
            <a:off x="323528" y="2996952"/>
            <a:ext cx="3491291" cy="72008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8596" y="285728"/>
            <a:ext cx="4980851" cy="769441"/>
          </a:xfrm>
          <a:prstGeom prst="rect">
            <a:avLst/>
          </a:prstGeom>
          <a:solidFill>
            <a:schemeClr val="accent5">
              <a:lumMod val="20000"/>
              <a:lumOff val="80000"/>
            </a:schemeClr>
          </a:solidFill>
        </p:spPr>
        <p:txBody>
          <a:bodyPr wrap="none" rtlCol="0">
            <a:spAutoFit/>
          </a:bodyPr>
          <a:lstStyle/>
          <a:p>
            <a:r>
              <a:rPr lang="ja-JP" altLang="en-US" sz="4400" dirty="0" smtClean="0"/>
              <a:t>組織構造・中皮細胞</a:t>
            </a:r>
            <a:endParaRPr lang="en-US" altLang="ja-JP" sz="4400" dirty="0" smtClean="0"/>
          </a:p>
        </p:txBody>
      </p:sp>
      <p:pic>
        <p:nvPicPr>
          <p:cNvPr id="2050" name="Picture 2"/>
          <p:cNvPicPr>
            <a:picLocks noChangeAspect="1" noChangeArrowheads="1"/>
          </p:cNvPicPr>
          <p:nvPr/>
        </p:nvPicPr>
        <p:blipFill>
          <a:blip r:embed="rId2" cstate="print"/>
          <a:srcRect/>
          <a:stretch>
            <a:fillRect/>
          </a:stretch>
        </p:blipFill>
        <p:spPr bwMode="auto">
          <a:xfrm>
            <a:off x="395536" y="2204864"/>
            <a:ext cx="4282246" cy="2520280"/>
          </a:xfrm>
          <a:prstGeom prst="rect">
            <a:avLst/>
          </a:prstGeom>
          <a:noFill/>
          <a:ln w="9525">
            <a:noFill/>
            <a:miter lim="800000"/>
            <a:headEnd/>
            <a:tailEnd/>
          </a:ln>
        </p:spPr>
      </p:pic>
      <p:sp>
        <p:nvSpPr>
          <p:cNvPr id="5" name="テキスト ボックス 4"/>
          <p:cNvSpPr txBox="1"/>
          <p:nvPr/>
        </p:nvSpPr>
        <p:spPr>
          <a:xfrm>
            <a:off x="3635896" y="6309320"/>
            <a:ext cx="5254067" cy="369332"/>
          </a:xfrm>
          <a:prstGeom prst="rect">
            <a:avLst/>
          </a:prstGeom>
          <a:noFill/>
        </p:spPr>
        <p:txBody>
          <a:bodyPr wrap="none" rtlCol="0">
            <a:spAutoFit/>
          </a:bodyPr>
          <a:lstStyle/>
          <a:p>
            <a:r>
              <a:rPr lang="en-US" altLang="ja-JP" dirty="0" smtClean="0"/>
              <a:t>Steven E. MUTSAERS, </a:t>
            </a:r>
            <a:r>
              <a:rPr lang="en-US" altLang="ja-JP" dirty="0" err="1" smtClean="0"/>
              <a:t>Respirology</a:t>
            </a:r>
            <a:r>
              <a:rPr lang="en-US" altLang="ja-JP" dirty="0" smtClean="0"/>
              <a:t> (2002) 7, 171–191</a:t>
            </a:r>
            <a:r>
              <a:rPr lang="ja-JP" altLang="en-US" dirty="0" smtClean="0"/>
              <a:t>　</a:t>
            </a:r>
            <a:endParaRPr kumimoji="1" lang="ja-JP" altLang="en-US" dirty="0"/>
          </a:p>
        </p:txBody>
      </p:sp>
      <p:pic>
        <p:nvPicPr>
          <p:cNvPr id="2051" name="Picture 3"/>
          <p:cNvPicPr>
            <a:picLocks noChangeAspect="1" noChangeArrowheads="1"/>
          </p:cNvPicPr>
          <p:nvPr/>
        </p:nvPicPr>
        <p:blipFill>
          <a:blip r:embed="rId3" cstate="print"/>
          <a:srcRect/>
          <a:stretch>
            <a:fillRect/>
          </a:stretch>
        </p:blipFill>
        <p:spPr bwMode="auto">
          <a:xfrm>
            <a:off x="4860032" y="1196752"/>
            <a:ext cx="3600450" cy="3695700"/>
          </a:xfrm>
          <a:prstGeom prst="rect">
            <a:avLst/>
          </a:prstGeom>
          <a:noFill/>
          <a:ln w="9525">
            <a:noFill/>
            <a:miter lim="800000"/>
            <a:headEnd/>
            <a:tailEnd/>
          </a:ln>
        </p:spPr>
      </p:pic>
      <p:sp>
        <p:nvSpPr>
          <p:cNvPr id="7" name="テキスト ボックス 6"/>
          <p:cNvSpPr txBox="1"/>
          <p:nvPr/>
        </p:nvSpPr>
        <p:spPr>
          <a:xfrm>
            <a:off x="4860032" y="5085184"/>
            <a:ext cx="3482107" cy="369332"/>
          </a:xfrm>
          <a:prstGeom prst="rect">
            <a:avLst/>
          </a:prstGeom>
          <a:noFill/>
        </p:spPr>
        <p:txBody>
          <a:bodyPr wrap="none" rtlCol="0">
            <a:spAutoFit/>
          </a:bodyPr>
          <a:lstStyle/>
          <a:p>
            <a:r>
              <a:rPr lang="en-US" altLang="ja-JP" dirty="0" err="1" smtClean="0"/>
              <a:t>microvilli</a:t>
            </a:r>
            <a:r>
              <a:rPr lang="ja-JP" altLang="en-US" dirty="0" smtClean="0"/>
              <a:t>（微絨毛）で覆われている</a:t>
            </a:r>
            <a:endParaRPr kumimoji="1" lang="ja-JP" altLang="en-US" dirty="0"/>
          </a:p>
        </p:txBody>
      </p:sp>
      <p:sp>
        <p:nvSpPr>
          <p:cNvPr id="8" name="テキスト ボックス 7"/>
          <p:cNvSpPr txBox="1"/>
          <p:nvPr/>
        </p:nvSpPr>
        <p:spPr>
          <a:xfrm>
            <a:off x="7092280" y="1556792"/>
            <a:ext cx="1140056" cy="523220"/>
          </a:xfrm>
          <a:prstGeom prst="rect">
            <a:avLst/>
          </a:prstGeom>
          <a:noFill/>
        </p:spPr>
        <p:txBody>
          <a:bodyPr wrap="none" rtlCol="0">
            <a:spAutoFit/>
          </a:bodyPr>
          <a:lstStyle/>
          <a:p>
            <a:r>
              <a:rPr lang="en-US" altLang="ja-JP" sz="2800" b="1" dirty="0" smtClean="0">
                <a:solidFill>
                  <a:schemeClr val="bg1"/>
                </a:solidFill>
              </a:rPr>
              <a:t>3.2</a:t>
            </a:r>
            <a:r>
              <a:rPr lang="el-GR" altLang="ja-JP" sz="2800" b="1" dirty="0" smtClean="0">
                <a:solidFill>
                  <a:schemeClr val="bg1"/>
                </a:solidFill>
              </a:rPr>
              <a:t>μ</a:t>
            </a:r>
            <a:r>
              <a:rPr lang="en-US" altLang="ja-JP" sz="2800" b="1" dirty="0" smtClean="0">
                <a:solidFill>
                  <a:schemeClr val="bg1"/>
                </a:solidFill>
              </a:rPr>
              <a:t>m</a:t>
            </a:r>
            <a:endParaRPr kumimoji="1" lang="ja-JP" altLang="en-US" sz="2800" b="1" dirty="0">
              <a:solidFill>
                <a:schemeClr val="bg1"/>
              </a:solidFill>
            </a:endParaRPr>
          </a:p>
        </p:txBody>
      </p:sp>
      <p:sp>
        <p:nvSpPr>
          <p:cNvPr id="9" name="テキスト ボックス 8"/>
          <p:cNvSpPr txBox="1"/>
          <p:nvPr/>
        </p:nvSpPr>
        <p:spPr>
          <a:xfrm>
            <a:off x="467544" y="1916832"/>
            <a:ext cx="1140056" cy="523220"/>
          </a:xfrm>
          <a:prstGeom prst="rect">
            <a:avLst/>
          </a:prstGeom>
          <a:noFill/>
        </p:spPr>
        <p:txBody>
          <a:bodyPr wrap="none" rtlCol="0">
            <a:spAutoFit/>
          </a:bodyPr>
          <a:lstStyle/>
          <a:p>
            <a:r>
              <a:rPr lang="en-US" altLang="ja-JP" sz="2800" b="1" dirty="0" smtClean="0"/>
              <a:t>1.4</a:t>
            </a:r>
            <a:r>
              <a:rPr lang="el-GR" altLang="ja-JP" sz="2800" b="1" dirty="0" smtClean="0"/>
              <a:t>μ</a:t>
            </a:r>
            <a:r>
              <a:rPr lang="en-US" altLang="ja-JP" sz="2800" b="1" dirty="0" smtClean="0"/>
              <a:t>m</a:t>
            </a:r>
            <a:endParaRPr kumimoji="1" lang="ja-JP" altLang="en-US" sz="2800" b="1" dirty="0"/>
          </a:p>
        </p:txBody>
      </p:sp>
      <p:sp>
        <p:nvSpPr>
          <p:cNvPr id="10" name="テキスト ボックス 9"/>
          <p:cNvSpPr txBox="1"/>
          <p:nvPr/>
        </p:nvSpPr>
        <p:spPr>
          <a:xfrm>
            <a:off x="2699792" y="2276872"/>
            <a:ext cx="877163" cy="369332"/>
          </a:xfrm>
          <a:prstGeom prst="rect">
            <a:avLst/>
          </a:prstGeom>
          <a:noFill/>
        </p:spPr>
        <p:txBody>
          <a:bodyPr wrap="none" rtlCol="0">
            <a:spAutoFit/>
          </a:bodyPr>
          <a:lstStyle/>
          <a:p>
            <a:r>
              <a:rPr lang="ja-JP" altLang="en-US" dirty="0" smtClean="0"/>
              <a:t>微絨毛</a:t>
            </a:r>
            <a:endParaRPr kumimoji="1" lang="ja-JP" altLang="en-US" dirty="0"/>
          </a:p>
        </p:txBody>
      </p:sp>
      <p:sp>
        <p:nvSpPr>
          <p:cNvPr id="12" name="テキスト ボックス 11"/>
          <p:cNvSpPr txBox="1"/>
          <p:nvPr/>
        </p:nvSpPr>
        <p:spPr>
          <a:xfrm>
            <a:off x="2915816" y="4005064"/>
            <a:ext cx="1338828" cy="369332"/>
          </a:xfrm>
          <a:prstGeom prst="rect">
            <a:avLst/>
          </a:prstGeom>
          <a:noFill/>
        </p:spPr>
        <p:txBody>
          <a:bodyPr wrap="none" rtlCol="0">
            <a:spAutoFit/>
          </a:bodyPr>
          <a:lstStyle/>
          <a:p>
            <a:r>
              <a:rPr kumimoji="1" lang="ja-JP" altLang="en-US" dirty="0" smtClean="0">
                <a:solidFill>
                  <a:schemeClr val="bg1"/>
                </a:solidFill>
              </a:rPr>
              <a:t>繊維芽細胞</a:t>
            </a:r>
            <a:endParaRPr kumimoji="1" lang="ja-JP" altLang="en-US" dirty="0">
              <a:solidFill>
                <a:schemeClr val="bg1"/>
              </a:solidFill>
            </a:endParaRPr>
          </a:p>
        </p:txBody>
      </p:sp>
      <p:sp>
        <p:nvSpPr>
          <p:cNvPr id="13" name="テキスト ボックス 12"/>
          <p:cNvSpPr txBox="1"/>
          <p:nvPr/>
        </p:nvSpPr>
        <p:spPr>
          <a:xfrm>
            <a:off x="395536" y="2636912"/>
            <a:ext cx="1107996" cy="369332"/>
          </a:xfrm>
          <a:prstGeom prst="rect">
            <a:avLst/>
          </a:prstGeom>
          <a:noFill/>
        </p:spPr>
        <p:txBody>
          <a:bodyPr wrap="none" rtlCol="0">
            <a:spAutoFit/>
          </a:bodyPr>
          <a:lstStyle/>
          <a:p>
            <a:r>
              <a:rPr kumimoji="1" lang="ja-JP" altLang="en-US" dirty="0" smtClean="0"/>
              <a:t>中皮細胞</a:t>
            </a:r>
            <a:endParaRPr kumimoji="1" lang="ja-JP" altLang="en-US" dirty="0"/>
          </a:p>
        </p:txBody>
      </p:sp>
      <p:sp>
        <p:nvSpPr>
          <p:cNvPr id="14" name="テキスト ボックス 13"/>
          <p:cNvSpPr txBox="1"/>
          <p:nvPr/>
        </p:nvSpPr>
        <p:spPr>
          <a:xfrm>
            <a:off x="3563888" y="2708920"/>
            <a:ext cx="877163" cy="369332"/>
          </a:xfrm>
          <a:prstGeom prst="rect">
            <a:avLst/>
          </a:prstGeom>
          <a:noFill/>
        </p:spPr>
        <p:txBody>
          <a:bodyPr wrap="none" rtlCol="0">
            <a:spAutoFit/>
          </a:bodyPr>
          <a:lstStyle/>
          <a:p>
            <a:r>
              <a:rPr kumimoji="1" lang="ja-JP" altLang="en-US" dirty="0" smtClean="0">
                <a:solidFill>
                  <a:schemeClr val="bg1"/>
                </a:solidFill>
              </a:rPr>
              <a:t>基底膜</a:t>
            </a:r>
            <a:endParaRPr kumimoji="1" lang="ja-JP" altLang="en-US" dirty="0">
              <a:solidFill>
                <a:schemeClr val="bg1"/>
              </a:solidFill>
            </a:endParaRPr>
          </a:p>
        </p:txBody>
      </p:sp>
      <p:sp>
        <p:nvSpPr>
          <p:cNvPr id="15" name="テキスト ボックス 14"/>
          <p:cNvSpPr txBox="1"/>
          <p:nvPr/>
        </p:nvSpPr>
        <p:spPr>
          <a:xfrm>
            <a:off x="611560" y="4869160"/>
            <a:ext cx="3557384" cy="369332"/>
          </a:xfrm>
          <a:prstGeom prst="rect">
            <a:avLst/>
          </a:prstGeom>
          <a:noFill/>
        </p:spPr>
        <p:txBody>
          <a:bodyPr wrap="none" rtlCol="0">
            <a:spAutoFit/>
          </a:bodyPr>
          <a:lstStyle/>
          <a:p>
            <a:r>
              <a:rPr kumimoji="1" lang="ja-JP" altLang="en-US" dirty="0" smtClean="0"/>
              <a:t>一層の中皮細胞層で覆われている</a:t>
            </a:r>
            <a:endParaRPr kumimoji="1" lang="ja-JP"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79512" y="260648"/>
            <a:ext cx="2441694" cy="769441"/>
          </a:xfrm>
          <a:prstGeom prst="rect">
            <a:avLst/>
          </a:prstGeom>
          <a:solidFill>
            <a:schemeClr val="accent5">
              <a:lumMod val="20000"/>
              <a:lumOff val="80000"/>
            </a:schemeClr>
          </a:solidFill>
        </p:spPr>
        <p:txBody>
          <a:bodyPr wrap="none" rtlCol="0">
            <a:spAutoFit/>
          </a:bodyPr>
          <a:lstStyle/>
          <a:p>
            <a:r>
              <a:rPr lang="ja-JP" altLang="en-US" sz="4400" dirty="0" smtClean="0"/>
              <a:t>中皮細胞</a:t>
            </a:r>
            <a:endParaRPr lang="en-US" altLang="ja-JP" sz="4400" dirty="0" smtClean="0"/>
          </a:p>
        </p:txBody>
      </p:sp>
      <p:sp>
        <p:nvSpPr>
          <p:cNvPr id="3" name="テキスト ボックス 2"/>
          <p:cNvSpPr txBox="1"/>
          <p:nvPr/>
        </p:nvSpPr>
        <p:spPr>
          <a:xfrm>
            <a:off x="3635896" y="6309320"/>
            <a:ext cx="5254067" cy="369332"/>
          </a:xfrm>
          <a:prstGeom prst="rect">
            <a:avLst/>
          </a:prstGeom>
          <a:noFill/>
        </p:spPr>
        <p:txBody>
          <a:bodyPr wrap="none" rtlCol="0">
            <a:spAutoFit/>
          </a:bodyPr>
          <a:lstStyle/>
          <a:p>
            <a:r>
              <a:rPr lang="en-US" altLang="ja-JP" dirty="0" smtClean="0"/>
              <a:t>Steven E. MUTSAERS, </a:t>
            </a:r>
            <a:r>
              <a:rPr lang="en-US" altLang="ja-JP" dirty="0" err="1" smtClean="0"/>
              <a:t>Respirology</a:t>
            </a:r>
            <a:r>
              <a:rPr lang="en-US" altLang="ja-JP" dirty="0" smtClean="0"/>
              <a:t> (2002) 7, 171–191</a:t>
            </a:r>
            <a:r>
              <a:rPr lang="ja-JP" altLang="en-US" dirty="0" smtClean="0"/>
              <a:t>　</a:t>
            </a:r>
            <a:endParaRPr kumimoji="1" lang="ja-JP" altLang="en-US" dirty="0"/>
          </a:p>
        </p:txBody>
      </p:sp>
      <p:pic>
        <p:nvPicPr>
          <p:cNvPr id="3074" name="Picture 2"/>
          <p:cNvPicPr>
            <a:picLocks noChangeAspect="1" noChangeArrowheads="1"/>
          </p:cNvPicPr>
          <p:nvPr/>
        </p:nvPicPr>
        <p:blipFill>
          <a:blip r:embed="rId2" cstate="print"/>
          <a:srcRect/>
          <a:stretch>
            <a:fillRect/>
          </a:stretch>
        </p:blipFill>
        <p:spPr bwMode="auto">
          <a:xfrm>
            <a:off x="179512" y="1196751"/>
            <a:ext cx="8780262" cy="4904989"/>
          </a:xfrm>
          <a:prstGeom prst="rect">
            <a:avLst/>
          </a:prstGeom>
          <a:noFill/>
          <a:ln w="9525">
            <a:noFill/>
            <a:miter lim="800000"/>
            <a:headEnd/>
            <a:tailEnd/>
          </a:ln>
        </p:spPr>
      </p:pic>
      <p:sp>
        <p:nvSpPr>
          <p:cNvPr id="5" name="テキスト ボックス 4"/>
          <p:cNvSpPr txBox="1"/>
          <p:nvPr/>
        </p:nvSpPr>
        <p:spPr>
          <a:xfrm>
            <a:off x="2987824" y="260648"/>
            <a:ext cx="5688632" cy="830997"/>
          </a:xfrm>
          <a:prstGeom prst="rect">
            <a:avLst/>
          </a:prstGeom>
          <a:noFill/>
        </p:spPr>
        <p:txBody>
          <a:bodyPr wrap="square" rtlCol="0">
            <a:spAutoFit/>
          </a:bodyPr>
          <a:lstStyle/>
          <a:p>
            <a:r>
              <a:rPr kumimoji="1" lang="ja-JP" altLang="en-US" sz="2400" dirty="0" smtClean="0"/>
              <a:t>様々なサイトカイン・ケモカイン</a:t>
            </a:r>
            <a:r>
              <a:rPr lang="ja-JP" altLang="en-US" sz="2400" dirty="0" smtClean="0"/>
              <a:t>・成長因子</a:t>
            </a:r>
            <a:r>
              <a:rPr kumimoji="1" lang="ja-JP" altLang="en-US" sz="2400" dirty="0" smtClean="0"/>
              <a:t>を放出する機能がある</a:t>
            </a:r>
            <a:endParaRPr kumimoji="1" lang="ja-JP" alt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794826" y="6098735"/>
            <a:ext cx="3024336" cy="646331"/>
          </a:xfrm>
          <a:prstGeom prst="rect">
            <a:avLst/>
          </a:prstGeom>
          <a:noFill/>
        </p:spPr>
        <p:txBody>
          <a:bodyPr wrap="square" rtlCol="0">
            <a:spAutoFit/>
          </a:bodyPr>
          <a:lstStyle/>
          <a:p>
            <a:r>
              <a:rPr lang="en-US" altLang="ja-JP" dirty="0" smtClean="0"/>
              <a:t>Steven E. MUTSAERS, </a:t>
            </a:r>
            <a:r>
              <a:rPr lang="en-US" altLang="ja-JP" dirty="0" err="1" smtClean="0"/>
              <a:t>Respirology</a:t>
            </a:r>
            <a:r>
              <a:rPr lang="en-US" altLang="ja-JP" dirty="0" smtClean="0"/>
              <a:t> (2002) 7, 171–191</a:t>
            </a:r>
            <a:r>
              <a:rPr lang="ja-JP" altLang="en-US" dirty="0" smtClean="0"/>
              <a:t>　</a:t>
            </a:r>
            <a:endParaRPr kumimoji="1" lang="ja-JP" altLang="en-US" dirty="0"/>
          </a:p>
        </p:txBody>
      </p:sp>
      <p:pic>
        <p:nvPicPr>
          <p:cNvPr id="6" name="Picture 4"/>
          <p:cNvPicPr>
            <a:picLocks noChangeAspect="1" noChangeArrowheads="1"/>
          </p:cNvPicPr>
          <p:nvPr/>
        </p:nvPicPr>
        <p:blipFill>
          <a:blip r:embed="rId2" cstate="print"/>
          <a:srcRect/>
          <a:stretch>
            <a:fillRect/>
          </a:stretch>
        </p:blipFill>
        <p:spPr bwMode="auto">
          <a:xfrm>
            <a:off x="179512" y="47625"/>
            <a:ext cx="5486400" cy="6810375"/>
          </a:xfrm>
          <a:prstGeom prst="rect">
            <a:avLst/>
          </a:prstGeom>
          <a:noFill/>
          <a:ln w="9525">
            <a:noFill/>
            <a:miter lim="800000"/>
            <a:headEnd/>
            <a:tailEnd/>
          </a:ln>
        </p:spPr>
      </p:pic>
      <p:sp>
        <p:nvSpPr>
          <p:cNvPr id="8" name="テキスト ボックス 7"/>
          <p:cNvSpPr txBox="1"/>
          <p:nvPr/>
        </p:nvSpPr>
        <p:spPr>
          <a:xfrm>
            <a:off x="5759624" y="0"/>
            <a:ext cx="3384376" cy="6124754"/>
          </a:xfrm>
          <a:prstGeom prst="rect">
            <a:avLst/>
          </a:prstGeom>
          <a:noFill/>
        </p:spPr>
        <p:txBody>
          <a:bodyPr wrap="square" rtlCol="0">
            <a:spAutoFit/>
          </a:bodyPr>
          <a:lstStyle/>
          <a:p>
            <a:r>
              <a:rPr lang="en-US" altLang="ja-JP" sz="1400" dirty="0" smtClean="0"/>
              <a:t>Pl, pleura; Per, pericardium; Pet, peritoneum; H, human; M, mouse; R, rat; </a:t>
            </a:r>
            <a:r>
              <a:rPr lang="en-US" altLang="ja-JP" sz="1400" dirty="0" err="1" smtClean="0"/>
              <a:t>Rb</a:t>
            </a:r>
            <a:r>
              <a:rPr lang="en-US" altLang="ja-JP" sz="1400" dirty="0" smtClean="0"/>
              <a:t>, rabbit; Mk, monkey; CM, conditioned</a:t>
            </a:r>
          </a:p>
          <a:p>
            <a:r>
              <a:rPr lang="en-US" altLang="ja-JP" sz="1400" dirty="0" smtClean="0"/>
              <a:t>medium; IL, interleukin; EGF, epidermal growth factor; HB-EGF, VEGF, heparin-binding and vascular EGF, respectively; </a:t>
            </a:r>
            <a:r>
              <a:rPr lang="en-US" altLang="ja-JP" sz="1400" dirty="0" err="1" smtClean="0"/>
              <a:t>TNFa,tumour</a:t>
            </a:r>
            <a:r>
              <a:rPr lang="en-US" altLang="ja-JP" sz="1400" dirty="0" smtClean="0"/>
              <a:t> necrosis factor-a; LPS, </a:t>
            </a:r>
            <a:r>
              <a:rPr lang="en-US" altLang="ja-JP" sz="1400" dirty="0" err="1" smtClean="0"/>
              <a:t>lipopolysaccharide</a:t>
            </a:r>
            <a:r>
              <a:rPr lang="en-US" altLang="ja-JP" sz="1400" dirty="0" smtClean="0"/>
              <a:t>; IFN-g, interferon-g; G-, M-, GM-CSF, granulocyte, macrophage and</a:t>
            </a:r>
          </a:p>
          <a:p>
            <a:r>
              <a:rPr lang="en-US" altLang="ja-JP" sz="1400" dirty="0" smtClean="0"/>
              <a:t>granulocyte–macrophage colony </a:t>
            </a:r>
            <a:r>
              <a:rPr lang="en-US" altLang="ja-JP" sz="1400" dirty="0" err="1" smtClean="0"/>
              <a:t>timulating</a:t>
            </a:r>
            <a:r>
              <a:rPr lang="en-US" altLang="ja-JP" sz="1400" dirty="0" smtClean="0"/>
              <a:t> factor, respectively; MCP-1, </a:t>
            </a:r>
            <a:r>
              <a:rPr lang="en-US" altLang="ja-JP" sz="1400" dirty="0" err="1" smtClean="0"/>
              <a:t>monocyte</a:t>
            </a:r>
            <a:r>
              <a:rPr lang="en-US" altLang="ja-JP" sz="1400" dirty="0" smtClean="0"/>
              <a:t> </a:t>
            </a:r>
            <a:r>
              <a:rPr lang="en-US" altLang="ja-JP" sz="1400" dirty="0" err="1" smtClean="0"/>
              <a:t>chemoattractant</a:t>
            </a:r>
            <a:r>
              <a:rPr lang="en-US" altLang="ja-JP" sz="1400" dirty="0" smtClean="0"/>
              <a:t> protein-1; GRO-a,</a:t>
            </a:r>
          </a:p>
          <a:p>
            <a:r>
              <a:rPr lang="en-US" altLang="ja-JP" sz="1400" dirty="0" smtClean="0"/>
              <a:t>growth-related </a:t>
            </a:r>
            <a:r>
              <a:rPr lang="en-US" altLang="ja-JP" sz="1400" dirty="0" err="1" smtClean="0"/>
              <a:t>oncogene</a:t>
            </a:r>
            <a:r>
              <a:rPr lang="en-US" altLang="ja-JP" sz="1400" dirty="0" smtClean="0"/>
              <a:t>-a; IP-10, IFN-g-inducible protein-10; SDF-1, </a:t>
            </a:r>
            <a:r>
              <a:rPr lang="en-US" altLang="ja-JP" sz="1400" dirty="0" err="1" smtClean="0"/>
              <a:t>stromal</a:t>
            </a:r>
            <a:r>
              <a:rPr lang="en-US" altLang="ja-JP" sz="1400" dirty="0" smtClean="0"/>
              <a:t> cell-derived factor-1; PDGF, platelet-derived</a:t>
            </a:r>
          </a:p>
          <a:p>
            <a:r>
              <a:rPr lang="en-US" altLang="ja-JP" sz="1400" dirty="0" smtClean="0"/>
              <a:t>growth factor; FGF, fibroblast growth factor; ET-1, endothelin-1; HGF, KGF, </a:t>
            </a:r>
            <a:r>
              <a:rPr lang="en-US" altLang="ja-JP" sz="1400" dirty="0" err="1" smtClean="0"/>
              <a:t>hepatocyte</a:t>
            </a:r>
            <a:r>
              <a:rPr lang="en-US" altLang="ja-JP" sz="1400" dirty="0" smtClean="0"/>
              <a:t> and </a:t>
            </a:r>
            <a:r>
              <a:rPr lang="en-US" altLang="ja-JP" sz="1400" dirty="0" err="1" smtClean="0"/>
              <a:t>keratinocyte</a:t>
            </a:r>
            <a:r>
              <a:rPr lang="en-US" altLang="ja-JP" sz="1400" dirty="0" smtClean="0"/>
              <a:t> growth factor, respectively;</a:t>
            </a:r>
            <a:r>
              <a:rPr lang="ja-JP" altLang="en-US" sz="1400" dirty="0" smtClean="0"/>
              <a:t>　</a:t>
            </a:r>
            <a:r>
              <a:rPr lang="en-US" altLang="ja-JP" sz="1400" dirty="0" smtClean="0"/>
              <a:t>PAF, platelet-activating factor; PMA, </a:t>
            </a:r>
            <a:r>
              <a:rPr lang="en-US" altLang="ja-JP" sz="1400" dirty="0" err="1" smtClean="0"/>
              <a:t>phorbol</a:t>
            </a:r>
            <a:r>
              <a:rPr lang="en-US" altLang="ja-JP" sz="1400" dirty="0" smtClean="0"/>
              <a:t> </a:t>
            </a:r>
            <a:r>
              <a:rPr lang="en-US" altLang="ja-JP" sz="1400" dirty="0" err="1" smtClean="0"/>
              <a:t>myristate</a:t>
            </a:r>
            <a:r>
              <a:rPr lang="en-US" altLang="ja-JP" sz="1400" dirty="0" smtClean="0"/>
              <a:t> acetate; MMP, matrix </a:t>
            </a:r>
            <a:r>
              <a:rPr lang="en-US" altLang="ja-JP" sz="1400" dirty="0" err="1" smtClean="0"/>
              <a:t>metalloproteinases</a:t>
            </a:r>
            <a:r>
              <a:rPr lang="en-US" altLang="ja-JP" sz="1400" dirty="0" smtClean="0"/>
              <a:t>; TIMP, tissue-specific</a:t>
            </a:r>
            <a:r>
              <a:rPr lang="ja-JP" altLang="en-US" sz="1400" dirty="0" smtClean="0"/>
              <a:t>　</a:t>
            </a:r>
            <a:r>
              <a:rPr lang="en-US" altLang="ja-JP" sz="1400" dirty="0" smtClean="0"/>
              <a:t>inhibitors of </a:t>
            </a:r>
            <a:r>
              <a:rPr lang="en-US" altLang="ja-JP" sz="1400" dirty="0" err="1" smtClean="0"/>
              <a:t>metalloproteinases</a:t>
            </a:r>
            <a:r>
              <a:rPr lang="en-US" altLang="ja-JP" sz="1400" dirty="0" smtClean="0"/>
              <a:t>; PAI, </a:t>
            </a:r>
            <a:r>
              <a:rPr lang="en-US" altLang="ja-JP" sz="1400" dirty="0" err="1" smtClean="0"/>
              <a:t>plasminogen</a:t>
            </a:r>
            <a:r>
              <a:rPr lang="en-US" altLang="ja-JP" sz="1400" dirty="0" smtClean="0"/>
              <a:t> activator inhibitors; </a:t>
            </a:r>
            <a:r>
              <a:rPr lang="en-US" altLang="ja-JP" sz="1400" dirty="0" err="1" smtClean="0"/>
              <a:t>tPA</a:t>
            </a:r>
            <a:r>
              <a:rPr lang="en-US" altLang="ja-JP" sz="1400" dirty="0" smtClean="0"/>
              <a:t>, </a:t>
            </a:r>
            <a:r>
              <a:rPr lang="en-US" altLang="ja-JP" sz="1400" dirty="0" err="1" smtClean="0"/>
              <a:t>uPA</a:t>
            </a:r>
            <a:r>
              <a:rPr lang="en-US" altLang="ja-JP" sz="1400" dirty="0" smtClean="0"/>
              <a:t>, tissue and </a:t>
            </a:r>
            <a:r>
              <a:rPr lang="en-US" altLang="ja-JP" sz="1400" dirty="0" err="1" smtClean="0"/>
              <a:t>urokinase</a:t>
            </a:r>
            <a:r>
              <a:rPr lang="en-US" altLang="ja-JP" sz="1400" dirty="0" smtClean="0"/>
              <a:t> </a:t>
            </a:r>
            <a:r>
              <a:rPr lang="en-US" altLang="ja-JP" sz="1400" dirty="0" err="1" smtClean="0"/>
              <a:t>plasminogen</a:t>
            </a:r>
            <a:r>
              <a:rPr lang="en-US" altLang="ja-JP" sz="1400" dirty="0" smtClean="0"/>
              <a:t> activators,</a:t>
            </a:r>
            <a:r>
              <a:rPr lang="ja-JP" altLang="en-US" sz="1400" dirty="0" smtClean="0"/>
              <a:t>　</a:t>
            </a:r>
            <a:r>
              <a:rPr lang="en-US" altLang="ja-JP" sz="1400" dirty="0" smtClean="0"/>
              <a:t>respectively; ICAM, intercellular adhesion molecule; VCAM, vascular cell adhesion molecule; HSP, heat shock protein;</a:t>
            </a:r>
          </a:p>
          <a:p>
            <a:r>
              <a:rPr lang="en-US" altLang="ja-JP" sz="1400" dirty="0" smtClean="0"/>
              <a:t>NO, nitric oxide.</a:t>
            </a:r>
            <a:endParaRPr kumimoji="1" lang="ja-JP" alt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928662" y="2500306"/>
            <a:ext cx="6500858" cy="1661993"/>
          </a:xfrm>
          <a:prstGeom prst="rect">
            <a:avLst/>
          </a:prstGeom>
          <a:noFill/>
        </p:spPr>
        <p:txBody>
          <a:bodyPr wrap="square" rtlCol="0">
            <a:spAutoFit/>
          </a:bodyPr>
          <a:lstStyle/>
          <a:p>
            <a:r>
              <a:rPr lang="ja-JP" altLang="en-US" sz="4400" dirty="0" smtClean="0"/>
              <a:t>２．腹膜癒着</a:t>
            </a:r>
            <a:endParaRPr lang="en-US" altLang="ja-JP" sz="4400" dirty="0" smtClean="0"/>
          </a:p>
          <a:p>
            <a:endParaRPr lang="en-US" altLang="ja-JP" sz="4000" dirty="0"/>
          </a:p>
          <a:p>
            <a:endParaRPr lang="en-US" altLang="ja-JP"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8596" y="285728"/>
            <a:ext cx="4134465" cy="769441"/>
          </a:xfrm>
          <a:prstGeom prst="rect">
            <a:avLst/>
          </a:prstGeom>
          <a:solidFill>
            <a:schemeClr val="accent5">
              <a:lumMod val="20000"/>
              <a:lumOff val="80000"/>
            </a:schemeClr>
          </a:solidFill>
        </p:spPr>
        <p:txBody>
          <a:bodyPr wrap="none" rtlCol="0">
            <a:spAutoFit/>
          </a:bodyPr>
          <a:lstStyle/>
          <a:p>
            <a:r>
              <a:rPr lang="ja-JP" altLang="en-US" sz="4400" dirty="0" smtClean="0"/>
              <a:t>正常治癒の過程</a:t>
            </a:r>
            <a:endParaRPr lang="en-US" altLang="ja-JP" sz="4400" dirty="0" smtClean="0"/>
          </a:p>
        </p:txBody>
      </p:sp>
      <p:sp>
        <p:nvSpPr>
          <p:cNvPr id="4" name="テキスト ボックス 3"/>
          <p:cNvSpPr txBox="1"/>
          <p:nvPr/>
        </p:nvSpPr>
        <p:spPr>
          <a:xfrm>
            <a:off x="2714580" y="6119336"/>
            <a:ext cx="6429420" cy="738664"/>
          </a:xfrm>
          <a:prstGeom prst="rect">
            <a:avLst/>
          </a:prstGeom>
          <a:noFill/>
        </p:spPr>
        <p:txBody>
          <a:bodyPr wrap="square" rtlCol="0">
            <a:spAutoFit/>
          </a:bodyPr>
          <a:lstStyle/>
          <a:p>
            <a:r>
              <a:rPr lang="ja-JP" altLang="en-US" sz="1400" dirty="0" smtClean="0"/>
              <a:t>・</a:t>
            </a:r>
            <a:r>
              <a:rPr lang="en-US" altLang="ja-JP" sz="1400" dirty="0" smtClean="0"/>
              <a:t>J-J. </a:t>
            </a:r>
            <a:r>
              <a:rPr lang="en-US" altLang="ja-JP" sz="1400" dirty="0" err="1" smtClean="0"/>
              <a:t>Duron</a:t>
            </a:r>
            <a:r>
              <a:rPr lang="en-US" altLang="ja-JP" sz="1400" dirty="0" smtClean="0"/>
              <a:t>, “Peritoneum healing still a complex issue”</a:t>
            </a:r>
          </a:p>
          <a:p>
            <a:r>
              <a:rPr lang="en-US" altLang="ja-JP" sz="1400" i="1" dirty="0" smtClean="0"/>
              <a:t>The Association of </a:t>
            </a:r>
            <a:r>
              <a:rPr lang="en-US" altLang="ja-JP" sz="1400" i="1" dirty="0" err="1" smtClean="0"/>
              <a:t>Coloproctology</a:t>
            </a:r>
            <a:r>
              <a:rPr lang="en-US" altLang="ja-JP" sz="1400" i="1" dirty="0" smtClean="0"/>
              <a:t> of Great Britain and Ireland</a:t>
            </a:r>
            <a:r>
              <a:rPr lang="en-US" altLang="ja-JP" sz="1400" dirty="0" smtClean="0"/>
              <a:t>,2007(9) 14–24</a:t>
            </a:r>
          </a:p>
          <a:p>
            <a:r>
              <a:rPr lang="ja-JP" altLang="en-US" sz="1400" dirty="0" smtClean="0"/>
              <a:t>・</a:t>
            </a:r>
            <a:r>
              <a:rPr lang="en-US" altLang="ja-JP" sz="1400" dirty="0" err="1" smtClean="0"/>
              <a:t>G.S.Dizerega</a:t>
            </a:r>
            <a:r>
              <a:rPr lang="en-US" altLang="ja-JP" sz="1400" dirty="0" smtClean="0"/>
              <a:t> and J.D. Campeau: </a:t>
            </a:r>
            <a:r>
              <a:rPr lang="en-US" altLang="ja-JP" sz="1400" i="1" dirty="0" smtClean="0"/>
              <a:t>Human Reproduction Update</a:t>
            </a:r>
            <a:r>
              <a:rPr lang="en-US" altLang="ja-JP" sz="1400" dirty="0" smtClean="0"/>
              <a:t> 2001(7)547-555</a:t>
            </a:r>
            <a:endParaRPr kumimoji="1" lang="ja-JP" altLang="en-US" sz="1400" dirty="0"/>
          </a:p>
        </p:txBody>
      </p:sp>
      <p:pic>
        <p:nvPicPr>
          <p:cNvPr id="5" name="Picture 35" descr="Traumatized Peritoneum"/>
          <p:cNvPicPr>
            <a:picLocks noChangeAspect="1" noChangeArrowheads="1"/>
          </p:cNvPicPr>
          <p:nvPr/>
        </p:nvPicPr>
        <p:blipFill>
          <a:blip r:embed="rId2" cstate="print"/>
          <a:srcRect/>
          <a:stretch>
            <a:fillRect/>
          </a:stretch>
        </p:blipFill>
        <p:spPr bwMode="auto">
          <a:xfrm>
            <a:off x="214282" y="1214422"/>
            <a:ext cx="3071834" cy="2113553"/>
          </a:xfrm>
          <a:prstGeom prst="rect">
            <a:avLst/>
          </a:prstGeom>
          <a:noFill/>
          <a:ln w="9525">
            <a:noFill/>
            <a:miter lim="800000"/>
            <a:headEnd/>
            <a:tailEnd/>
          </a:ln>
        </p:spPr>
      </p:pic>
      <p:pic>
        <p:nvPicPr>
          <p:cNvPr id="6" name="Picture 36" descr="Fabrinous Stage of Peritoneal Healing"/>
          <p:cNvPicPr>
            <a:picLocks noChangeAspect="1" noChangeArrowheads="1"/>
          </p:cNvPicPr>
          <p:nvPr/>
        </p:nvPicPr>
        <p:blipFill>
          <a:blip r:embed="rId3" cstate="print"/>
          <a:srcRect/>
          <a:stretch>
            <a:fillRect/>
          </a:stretch>
        </p:blipFill>
        <p:spPr bwMode="auto">
          <a:xfrm>
            <a:off x="3643306" y="1214422"/>
            <a:ext cx="5259412" cy="3571900"/>
          </a:xfrm>
          <a:prstGeom prst="rect">
            <a:avLst/>
          </a:prstGeom>
          <a:noFill/>
          <a:ln w="9525">
            <a:noFill/>
            <a:miter lim="800000"/>
            <a:headEnd/>
            <a:tailEnd/>
          </a:ln>
        </p:spPr>
      </p:pic>
      <p:pic>
        <p:nvPicPr>
          <p:cNvPr id="7" name="Picture 38" descr="Fully healed Peritoneum"/>
          <p:cNvPicPr>
            <a:picLocks noChangeAspect="1" noChangeArrowheads="1"/>
          </p:cNvPicPr>
          <p:nvPr/>
        </p:nvPicPr>
        <p:blipFill>
          <a:blip r:embed="rId4" cstate="print"/>
          <a:srcRect/>
          <a:stretch>
            <a:fillRect/>
          </a:stretch>
        </p:blipFill>
        <p:spPr bwMode="auto">
          <a:xfrm>
            <a:off x="214282" y="3857628"/>
            <a:ext cx="3143272" cy="2081245"/>
          </a:xfrm>
          <a:prstGeom prst="rect">
            <a:avLst/>
          </a:prstGeom>
          <a:noFill/>
          <a:ln w="9525">
            <a:noFill/>
            <a:miter lim="800000"/>
            <a:headEnd/>
            <a:tailEnd/>
          </a:ln>
        </p:spPr>
      </p:pic>
      <p:sp>
        <p:nvSpPr>
          <p:cNvPr id="8" name="AutoShape 40"/>
          <p:cNvSpPr>
            <a:spLocks noChangeArrowheads="1"/>
          </p:cNvSpPr>
          <p:nvPr/>
        </p:nvSpPr>
        <p:spPr bwMode="auto">
          <a:xfrm>
            <a:off x="3370263" y="2085975"/>
            <a:ext cx="215900" cy="358775"/>
          </a:xfrm>
          <a:prstGeom prst="rightArrow">
            <a:avLst>
              <a:gd name="adj1" fmla="val 44250"/>
              <a:gd name="adj2" fmla="val 58088"/>
            </a:avLst>
          </a:prstGeom>
          <a:solidFill>
            <a:schemeClr val="accent1"/>
          </a:solidFill>
          <a:ln w="9525">
            <a:noFill/>
            <a:miter lim="800000"/>
            <a:headEnd/>
            <a:tailEnd/>
          </a:ln>
        </p:spPr>
        <p:txBody>
          <a:bodyPr wrap="none" anchor="ctr"/>
          <a:lstStyle/>
          <a:p>
            <a:endParaRPr lang="ja-JP" altLang="en-US"/>
          </a:p>
        </p:txBody>
      </p:sp>
      <p:sp>
        <p:nvSpPr>
          <p:cNvPr id="9" name="テキスト ボックス 8"/>
          <p:cNvSpPr txBox="1"/>
          <p:nvPr/>
        </p:nvSpPr>
        <p:spPr>
          <a:xfrm>
            <a:off x="4071934" y="4143380"/>
            <a:ext cx="2198038" cy="400110"/>
          </a:xfrm>
          <a:prstGeom prst="rect">
            <a:avLst/>
          </a:prstGeom>
          <a:noFill/>
        </p:spPr>
        <p:txBody>
          <a:bodyPr wrap="none" rtlCol="0">
            <a:spAutoFit/>
          </a:bodyPr>
          <a:lstStyle/>
          <a:p>
            <a:r>
              <a:rPr kumimoji="1" lang="ja-JP" altLang="en-US" sz="2000" b="1" dirty="0" smtClean="0">
                <a:solidFill>
                  <a:schemeClr val="bg1"/>
                </a:solidFill>
              </a:rPr>
              <a:t>①周辺部から増殖</a:t>
            </a:r>
            <a:endParaRPr kumimoji="1" lang="ja-JP" altLang="en-US" sz="2000" b="1" dirty="0">
              <a:solidFill>
                <a:schemeClr val="bg1"/>
              </a:solidFill>
            </a:endParaRPr>
          </a:p>
        </p:txBody>
      </p:sp>
      <p:sp>
        <p:nvSpPr>
          <p:cNvPr id="10" name="テキスト ボックス 9"/>
          <p:cNvSpPr txBox="1"/>
          <p:nvPr/>
        </p:nvSpPr>
        <p:spPr>
          <a:xfrm>
            <a:off x="3857620" y="1714488"/>
            <a:ext cx="2507418" cy="400110"/>
          </a:xfrm>
          <a:prstGeom prst="rect">
            <a:avLst/>
          </a:prstGeom>
          <a:noFill/>
        </p:spPr>
        <p:txBody>
          <a:bodyPr wrap="none" rtlCol="0">
            <a:spAutoFit/>
          </a:bodyPr>
          <a:lstStyle/>
          <a:p>
            <a:r>
              <a:rPr kumimoji="1" lang="ja-JP" altLang="en-US" sz="2000" b="1" dirty="0" smtClean="0">
                <a:solidFill>
                  <a:schemeClr val="bg1"/>
                </a:solidFill>
              </a:rPr>
              <a:t>②腹腔</a:t>
            </a:r>
            <a:r>
              <a:rPr lang="ja-JP" altLang="en-US" sz="2000" b="1" dirty="0" smtClean="0">
                <a:solidFill>
                  <a:schemeClr val="bg1"/>
                </a:solidFill>
              </a:rPr>
              <a:t>浮遊中皮細胞</a:t>
            </a:r>
            <a:endParaRPr kumimoji="1" lang="ja-JP" altLang="en-US" sz="2000" b="1" dirty="0">
              <a:solidFill>
                <a:schemeClr val="bg1"/>
              </a:solidFill>
            </a:endParaRPr>
          </a:p>
        </p:txBody>
      </p:sp>
      <p:sp>
        <p:nvSpPr>
          <p:cNvPr id="11" name="テキスト ボックス 10"/>
          <p:cNvSpPr txBox="1"/>
          <p:nvPr/>
        </p:nvSpPr>
        <p:spPr>
          <a:xfrm>
            <a:off x="4000496" y="2071678"/>
            <a:ext cx="3023585" cy="400110"/>
          </a:xfrm>
          <a:prstGeom prst="rect">
            <a:avLst/>
          </a:prstGeom>
          <a:noFill/>
        </p:spPr>
        <p:txBody>
          <a:bodyPr wrap="none" rtlCol="0">
            <a:spAutoFit/>
          </a:bodyPr>
          <a:lstStyle/>
          <a:p>
            <a:r>
              <a:rPr kumimoji="1" lang="ja-JP" altLang="en-US" sz="2000" b="1" dirty="0" smtClean="0">
                <a:solidFill>
                  <a:schemeClr val="bg1"/>
                </a:solidFill>
              </a:rPr>
              <a:t>腹腔浮遊細胞の形質転換</a:t>
            </a:r>
            <a:endParaRPr kumimoji="1" lang="ja-JP" altLang="en-US" sz="2000" b="1" dirty="0">
              <a:solidFill>
                <a:schemeClr val="bg1"/>
              </a:solidFill>
            </a:endParaRPr>
          </a:p>
        </p:txBody>
      </p:sp>
      <p:sp>
        <p:nvSpPr>
          <p:cNvPr id="12" name="テキスト ボックス 11"/>
          <p:cNvSpPr txBox="1"/>
          <p:nvPr/>
        </p:nvSpPr>
        <p:spPr>
          <a:xfrm>
            <a:off x="6786578" y="3929066"/>
            <a:ext cx="2039341" cy="707886"/>
          </a:xfrm>
          <a:prstGeom prst="rect">
            <a:avLst/>
          </a:prstGeom>
          <a:noFill/>
        </p:spPr>
        <p:txBody>
          <a:bodyPr wrap="none" rtlCol="0">
            <a:spAutoFit/>
          </a:bodyPr>
          <a:lstStyle/>
          <a:p>
            <a:r>
              <a:rPr lang="ja-JP" altLang="en-US" sz="2000" b="1" dirty="0" smtClean="0">
                <a:solidFill>
                  <a:schemeClr val="bg1"/>
                </a:solidFill>
              </a:rPr>
              <a:t>③幹細胞が存在</a:t>
            </a:r>
            <a:endParaRPr lang="en-US" altLang="ja-JP" sz="2000" b="1" dirty="0" smtClean="0">
              <a:solidFill>
                <a:schemeClr val="bg1"/>
              </a:solidFill>
            </a:endParaRPr>
          </a:p>
          <a:p>
            <a:r>
              <a:rPr kumimoji="1" lang="ja-JP" altLang="en-US" sz="2000" b="1" dirty="0" smtClean="0">
                <a:solidFill>
                  <a:schemeClr val="bg1"/>
                </a:solidFill>
              </a:rPr>
              <a:t>（血管／中皮下）</a:t>
            </a:r>
            <a:endParaRPr kumimoji="1" lang="ja-JP" altLang="en-US" sz="2000" b="1" dirty="0">
              <a:solidFill>
                <a:schemeClr val="bg1"/>
              </a:solidFill>
            </a:endParaRPr>
          </a:p>
        </p:txBody>
      </p:sp>
      <p:sp>
        <p:nvSpPr>
          <p:cNvPr id="13" name="AutoShape 40"/>
          <p:cNvSpPr>
            <a:spLocks noChangeArrowheads="1"/>
          </p:cNvSpPr>
          <p:nvPr/>
        </p:nvSpPr>
        <p:spPr bwMode="auto">
          <a:xfrm flipH="1">
            <a:off x="3357554" y="4143380"/>
            <a:ext cx="214314" cy="358775"/>
          </a:xfrm>
          <a:prstGeom prst="rightArrow">
            <a:avLst>
              <a:gd name="adj1" fmla="val 44250"/>
              <a:gd name="adj2" fmla="val 58088"/>
            </a:avLst>
          </a:prstGeom>
          <a:solidFill>
            <a:schemeClr val="accent1"/>
          </a:solidFill>
          <a:ln w="9525">
            <a:noFill/>
            <a:miter lim="800000"/>
            <a:headEnd/>
            <a:tailEnd/>
          </a:ln>
        </p:spPr>
        <p:txBody>
          <a:bodyPr wrap="none" anchor="ctr"/>
          <a:lstStyle/>
          <a:p>
            <a:endParaRPr lang="ja-JP" altLang="en-US"/>
          </a:p>
        </p:txBody>
      </p:sp>
      <p:sp>
        <p:nvSpPr>
          <p:cNvPr id="14" name="テキスト ボックス 13"/>
          <p:cNvSpPr txBox="1"/>
          <p:nvPr/>
        </p:nvSpPr>
        <p:spPr>
          <a:xfrm>
            <a:off x="571472" y="5929330"/>
            <a:ext cx="2236510" cy="461665"/>
          </a:xfrm>
          <a:prstGeom prst="rect">
            <a:avLst/>
          </a:prstGeom>
          <a:noFill/>
        </p:spPr>
        <p:txBody>
          <a:bodyPr wrap="none" rtlCol="0">
            <a:spAutoFit/>
          </a:bodyPr>
          <a:lstStyle/>
          <a:p>
            <a:r>
              <a:rPr lang="ja-JP" altLang="en-US" sz="2400" b="1" dirty="0" smtClean="0"/>
              <a:t>治癒（癒着なし）</a:t>
            </a:r>
            <a:endParaRPr kumimoji="1" lang="ja-JP" altLang="en-US" sz="2400" b="1" dirty="0"/>
          </a:p>
        </p:txBody>
      </p:sp>
      <p:sp>
        <p:nvSpPr>
          <p:cNvPr id="15" name="テキスト ボックス 14"/>
          <p:cNvSpPr txBox="1"/>
          <p:nvPr/>
        </p:nvSpPr>
        <p:spPr>
          <a:xfrm>
            <a:off x="1071538" y="3286124"/>
            <a:ext cx="1422184" cy="461665"/>
          </a:xfrm>
          <a:prstGeom prst="rect">
            <a:avLst/>
          </a:prstGeom>
          <a:noFill/>
        </p:spPr>
        <p:txBody>
          <a:bodyPr wrap="none" rtlCol="0">
            <a:spAutoFit/>
          </a:bodyPr>
          <a:lstStyle/>
          <a:p>
            <a:r>
              <a:rPr kumimoji="1" lang="ja-JP" altLang="en-US" sz="2400" b="1" dirty="0" smtClean="0"/>
              <a:t>腹膜損傷</a:t>
            </a:r>
            <a:endParaRPr kumimoji="1" lang="ja-JP" altLang="en-US" sz="2400" b="1" dirty="0"/>
          </a:p>
        </p:txBody>
      </p:sp>
      <p:sp>
        <p:nvSpPr>
          <p:cNvPr id="16" name="テキスト ボックス 15"/>
          <p:cNvSpPr txBox="1"/>
          <p:nvPr/>
        </p:nvSpPr>
        <p:spPr>
          <a:xfrm>
            <a:off x="4500562" y="4786322"/>
            <a:ext cx="1422184" cy="461665"/>
          </a:xfrm>
          <a:prstGeom prst="rect">
            <a:avLst/>
          </a:prstGeom>
          <a:noFill/>
        </p:spPr>
        <p:txBody>
          <a:bodyPr wrap="none" rtlCol="0">
            <a:spAutoFit/>
          </a:bodyPr>
          <a:lstStyle/>
          <a:p>
            <a:r>
              <a:rPr kumimoji="1" lang="ja-JP" altLang="en-US" sz="2400" b="1" dirty="0" smtClean="0"/>
              <a:t>腹膜損傷</a:t>
            </a:r>
            <a:endParaRPr kumimoji="1" lang="ja-JP" altLang="en-US" sz="24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8596" y="285728"/>
            <a:ext cx="2441694" cy="769441"/>
          </a:xfrm>
          <a:prstGeom prst="rect">
            <a:avLst/>
          </a:prstGeom>
          <a:solidFill>
            <a:schemeClr val="accent5">
              <a:lumMod val="20000"/>
              <a:lumOff val="80000"/>
            </a:schemeClr>
          </a:solidFill>
        </p:spPr>
        <p:txBody>
          <a:bodyPr wrap="none" rtlCol="0">
            <a:spAutoFit/>
          </a:bodyPr>
          <a:lstStyle/>
          <a:p>
            <a:r>
              <a:rPr lang="ja-JP" altLang="en-US" sz="4400" dirty="0" smtClean="0"/>
              <a:t>腹膜癒着</a:t>
            </a:r>
            <a:endParaRPr lang="en-US" altLang="ja-JP" sz="4400" dirty="0" smtClean="0"/>
          </a:p>
        </p:txBody>
      </p:sp>
      <p:pic>
        <p:nvPicPr>
          <p:cNvPr id="3" name="Picture 52" descr="クラミジア感染による子宮、卵巣、卵管の癒着"/>
          <p:cNvPicPr>
            <a:picLocks noChangeAspect="1" noChangeArrowheads="1"/>
          </p:cNvPicPr>
          <p:nvPr/>
        </p:nvPicPr>
        <p:blipFill>
          <a:blip r:embed="rId2" cstate="print"/>
          <a:srcRect/>
          <a:stretch>
            <a:fillRect/>
          </a:stretch>
        </p:blipFill>
        <p:spPr bwMode="auto">
          <a:xfrm>
            <a:off x="3563888" y="4005064"/>
            <a:ext cx="2376487" cy="1746250"/>
          </a:xfrm>
          <a:prstGeom prst="rect">
            <a:avLst/>
          </a:prstGeom>
          <a:noFill/>
          <a:ln w="9525">
            <a:noFill/>
            <a:miter lim="800000"/>
            <a:headEnd/>
            <a:tailEnd/>
          </a:ln>
        </p:spPr>
      </p:pic>
      <p:pic>
        <p:nvPicPr>
          <p:cNvPr id="4" name="Picture 53" descr="クラミジア感染による肝臓と腹膜の癒着"/>
          <p:cNvPicPr>
            <a:picLocks noChangeAspect="1" noChangeArrowheads="1"/>
          </p:cNvPicPr>
          <p:nvPr/>
        </p:nvPicPr>
        <p:blipFill>
          <a:blip r:embed="rId3" cstate="print"/>
          <a:srcRect/>
          <a:stretch>
            <a:fillRect/>
          </a:stretch>
        </p:blipFill>
        <p:spPr bwMode="auto">
          <a:xfrm>
            <a:off x="6228184" y="4005064"/>
            <a:ext cx="2376488" cy="1746250"/>
          </a:xfrm>
          <a:prstGeom prst="rect">
            <a:avLst/>
          </a:prstGeom>
          <a:noFill/>
          <a:ln w="9525">
            <a:noFill/>
            <a:miter lim="800000"/>
            <a:headEnd/>
            <a:tailEnd/>
          </a:ln>
        </p:spPr>
      </p:pic>
      <p:sp>
        <p:nvSpPr>
          <p:cNvPr id="5" name="正方形/長方形 4"/>
          <p:cNvSpPr/>
          <p:nvPr/>
        </p:nvSpPr>
        <p:spPr>
          <a:xfrm>
            <a:off x="1619672" y="6309320"/>
            <a:ext cx="7146032" cy="584775"/>
          </a:xfrm>
          <a:prstGeom prst="rect">
            <a:avLst/>
          </a:prstGeom>
        </p:spPr>
        <p:txBody>
          <a:bodyPr wrap="square">
            <a:spAutoFit/>
          </a:bodyPr>
          <a:lstStyle/>
          <a:p>
            <a:r>
              <a:rPr lang="ja-JP" altLang="en-US" sz="1600" dirty="0" smtClean="0"/>
              <a:t>・</a:t>
            </a:r>
            <a:r>
              <a:rPr lang="en-US" altLang="ja-JP" sz="1600" dirty="0" err="1" smtClean="0"/>
              <a:t>G.S.Dizerega</a:t>
            </a:r>
            <a:r>
              <a:rPr lang="en-US" altLang="ja-JP" sz="1600" dirty="0" smtClean="0"/>
              <a:t> and J.D. Campeau: </a:t>
            </a:r>
            <a:r>
              <a:rPr lang="en-US" altLang="ja-JP" sz="1600" i="1" dirty="0" smtClean="0"/>
              <a:t>Human Reproduction Update</a:t>
            </a:r>
            <a:r>
              <a:rPr lang="en-US" altLang="ja-JP" sz="1600" dirty="0" smtClean="0"/>
              <a:t> 2001(7)547-555</a:t>
            </a:r>
            <a:endParaRPr lang="ja-JP" altLang="en-US" sz="1600" dirty="0" smtClean="0"/>
          </a:p>
          <a:p>
            <a:r>
              <a:rPr lang="ja-JP" altLang="en-US" sz="1600" dirty="0" smtClean="0"/>
              <a:t>・</a:t>
            </a:r>
            <a:r>
              <a:rPr lang="en-US" altLang="ja-JP" sz="1600" dirty="0" smtClean="0"/>
              <a:t>http://www.hisanaga-cl.com/main/007_07.html</a:t>
            </a:r>
            <a:endParaRPr lang="ja-JP" altLang="en-US" sz="1600" dirty="0"/>
          </a:p>
        </p:txBody>
      </p:sp>
      <p:pic>
        <p:nvPicPr>
          <p:cNvPr id="6" name="Picture 37" descr="Adhesion forming on Peritoneum"/>
          <p:cNvPicPr>
            <a:picLocks noChangeAspect="1" noChangeArrowheads="1"/>
          </p:cNvPicPr>
          <p:nvPr/>
        </p:nvPicPr>
        <p:blipFill>
          <a:blip r:embed="rId4" cstate="print"/>
          <a:srcRect/>
          <a:stretch>
            <a:fillRect/>
          </a:stretch>
        </p:blipFill>
        <p:spPr bwMode="auto">
          <a:xfrm>
            <a:off x="323528" y="3501008"/>
            <a:ext cx="2979009" cy="1944216"/>
          </a:xfrm>
          <a:prstGeom prst="rect">
            <a:avLst/>
          </a:prstGeom>
          <a:noFill/>
          <a:ln w="9525">
            <a:noFill/>
            <a:miter lim="800000"/>
            <a:headEnd/>
            <a:tailEnd/>
          </a:ln>
        </p:spPr>
      </p:pic>
      <p:pic>
        <p:nvPicPr>
          <p:cNvPr id="7" name="Picture 35" descr="Traumatized Peritoneum"/>
          <p:cNvPicPr>
            <a:picLocks noChangeAspect="1" noChangeArrowheads="1"/>
          </p:cNvPicPr>
          <p:nvPr/>
        </p:nvPicPr>
        <p:blipFill>
          <a:blip r:embed="rId5" cstate="print"/>
          <a:srcRect/>
          <a:stretch>
            <a:fillRect/>
          </a:stretch>
        </p:blipFill>
        <p:spPr bwMode="auto">
          <a:xfrm>
            <a:off x="214282" y="1214422"/>
            <a:ext cx="3071834" cy="2113553"/>
          </a:xfrm>
          <a:prstGeom prst="rect">
            <a:avLst/>
          </a:prstGeom>
          <a:noFill/>
          <a:ln w="9525">
            <a:noFill/>
            <a:miter lim="800000"/>
            <a:headEnd/>
            <a:tailEnd/>
          </a:ln>
        </p:spPr>
      </p:pic>
      <p:pic>
        <p:nvPicPr>
          <p:cNvPr id="8" name="Picture 36" descr="Fabrinous Stage of Peritoneal Healing"/>
          <p:cNvPicPr>
            <a:picLocks noChangeAspect="1" noChangeArrowheads="1"/>
          </p:cNvPicPr>
          <p:nvPr/>
        </p:nvPicPr>
        <p:blipFill>
          <a:blip r:embed="rId6" cstate="print"/>
          <a:srcRect/>
          <a:stretch>
            <a:fillRect/>
          </a:stretch>
        </p:blipFill>
        <p:spPr bwMode="auto">
          <a:xfrm>
            <a:off x="3635896" y="1844824"/>
            <a:ext cx="2942753" cy="1998554"/>
          </a:xfrm>
          <a:prstGeom prst="rect">
            <a:avLst/>
          </a:prstGeom>
          <a:noFill/>
          <a:ln w="9525">
            <a:noFill/>
            <a:miter lim="800000"/>
            <a:headEnd/>
            <a:tailEnd/>
          </a:ln>
        </p:spPr>
      </p:pic>
      <p:sp>
        <p:nvSpPr>
          <p:cNvPr id="9" name="AutoShape 40"/>
          <p:cNvSpPr>
            <a:spLocks noChangeArrowheads="1"/>
          </p:cNvSpPr>
          <p:nvPr/>
        </p:nvSpPr>
        <p:spPr bwMode="auto">
          <a:xfrm>
            <a:off x="3370263" y="2085975"/>
            <a:ext cx="215900" cy="358775"/>
          </a:xfrm>
          <a:prstGeom prst="rightArrow">
            <a:avLst>
              <a:gd name="adj1" fmla="val 44250"/>
              <a:gd name="adj2" fmla="val 58088"/>
            </a:avLst>
          </a:prstGeom>
          <a:solidFill>
            <a:schemeClr val="accent1"/>
          </a:solidFill>
          <a:ln w="9525">
            <a:noFill/>
            <a:miter lim="800000"/>
            <a:headEnd/>
            <a:tailEnd/>
          </a:ln>
        </p:spPr>
        <p:txBody>
          <a:bodyPr wrap="none" anchor="ctr"/>
          <a:lstStyle/>
          <a:p>
            <a:endParaRPr lang="ja-JP" altLang="en-US"/>
          </a:p>
        </p:txBody>
      </p:sp>
      <p:sp>
        <p:nvSpPr>
          <p:cNvPr id="10" name="AutoShape 40"/>
          <p:cNvSpPr>
            <a:spLocks noChangeArrowheads="1"/>
          </p:cNvSpPr>
          <p:nvPr/>
        </p:nvSpPr>
        <p:spPr bwMode="auto">
          <a:xfrm flipH="1">
            <a:off x="3347864" y="3501008"/>
            <a:ext cx="216024" cy="358775"/>
          </a:xfrm>
          <a:prstGeom prst="rightArrow">
            <a:avLst>
              <a:gd name="adj1" fmla="val 44250"/>
              <a:gd name="adj2" fmla="val 58088"/>
            </a:avLst>
          </a:prstGeom>
          <a:solidFill>
            <a:schemeClr val="accent1"/>
          </a:solidFill>
          <a:ln w="9525">
            <a:noFill/>
            <a:miter lim="800000"/>
            <a:headEnd/>
            <a:tailEnd/>
          </a:ln>
        </p:spPr>
        <p:txBody>
          <a:bodyPr wrap="none" anchor="ctr"/>
          <a:lstStyle/>
          <a:p>
            <a:endParaRPr lang="ja-JP" altLang="en-US"/>
          </a:p>
        </p:txBody>
      </p:sp>
      <p:sp>
        <p:nvSpPr>
          <p:cNvPr id="11" name="テキスト ボックス 10"/>
          <p:cNvSpPr txBox="1"/>
          <p:nvPr/>
        </p:nvSpPr>
        <p:spPr>
          <a:xfrm>
            <a:off x="1043608" y="5517232"/>
            <a:ext cx="1620957" cy="523220"/>
          </a:xfrm>
          <a:prstGeom prst="rect">
            <a:avLst/>
          </a:prstGeom>
          <a:noFill/>
        </p:spPr>
        <p:txBody>
          <a:bodyPr wrap="none" rtlCol="0">
            <a:spAutoFit/>
          </a:bodyPr>
          <a:lstStyle/>
          <a:p>
            <a:r>
              <a:rPr kumimoji="1" lang="ja-JP" altLang="en-US" sz="2800" dirty="0" smtClean="0"/>
              <a:t>腹膜癒着</a:t>
            </a:r>
            <a:endParaRPr kumimoji="1" lang="ja-JP" altLang="en-US" sz="2800" dirty="0"/>
          </a:p>
        </p:txBody>
      </p:sp>
      <p:sp>
        <p:nvSpPr>
          <p:cNvPr id="12" name="テキスト ボックス 11"/>
          <p:cNvSpPr txBox="1"/>
          <p:nvPr/>
        </p:nvSpPr>
        <p:spPr>
          <a:xfrm>
            <a:off x="3347864" y="764704"/>
            <a:ext cx="5796136" cy="954107"/>
          </a:xfrm>
          <a:prstGeom prst="rect">
            <a:avLst/>
          </a:prstGeom>
          <a:noFill/>
        </p:spPr>
        <p:txBody>
          <a:bodyPr wrap="square" rtlCol="0">
            <a:spAutoFit/>
          </a:bodyPr>
          <a:lstStyle/>
          <a:p>
            <a:r>
              <a:rPr kumimoji="1" lang="ja-JP" altLang="en-US" sz="2800" dirty="0" smtClean="0"/>
              <a:t>①不妊、腸の通過障害、慢性骨盤痛</a:t>
            </a:r>
            <a:endParaRPr kumimoji="1" lang="en-US" altLang="ja-JP" sz="2800" dirty="0" smtClean="0"/>
          </a:p>
          <a:p>
            <a:r>
              <a:rPr lang="ja-JP" altLang="en-US" sz="2800" dirty="0" smtClean="0"/>
              <a:t>②再オペの際の癒着剥離</a:t>
            </a:r>
            <a:endParaRPr kumimoji="1" lang="ja-JP" altLang="en-US" sz="2800" dirty="0"/>
          </a:p>
        </p:txBody>
      </p:sp>
      <p:sp>
        <p:nvSpPr>
          <p:cNvPr id="13" name="テキスト ボックス 12"/>
          <p:cNvSpPr txBox="1"/>
          <p:nvPr/>
        </p:nvSpPr>
        <p:spPr>
          <a:xfrm>
            <a:off x="3131840" y="260648"/>
            <a:ext cx="1107996" cy="461665"/>
          </a:xfrm>
          <a:prstGeom prst="rect">
            <a:avLst/>
          </a:prstGeom>
          <a:noFill/>
        </p:spPr>
        <p:txBody>
          <a:bodyPr wrap="none" rtlCol="0">
            <a:spAutoFit/>
          </a:bodyPr>
          <a:lstStyle/>
          <a:p>
            <a:r>
              <a:rPr kumimoji="1" lang="ja-JP" altLang="en-US" sz="2400" dirty="0" smtClean="0"/>
              <a:t>問題点</a:t>
            </a:r>
            <a:endParaRPr kumimoji="1" lang="ja-JP"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8596" y="285728"/>
            <a:ext cx="4134465" cy="769441"/>
          </a:xfrm>
          <a:prstGeom prst="rect">
            <a:avLst/>
          </a:prstGeom>
          <a:solidFill>
            <a:schemeClr val="accent5">
              <a:lumMod val="20000"/>
              <a:lumOff val="80000"/>
            </a:schemeClr>
          </a:solidFill>
        </p:spPr>
        <p:txBody>
          <a:bodyPr wrap="none" rtlCol="0">
            <a:spAutoFit/>
          </a:bodyPr>
          <a:lstStyle/>
          <a:p>
            <a:r>
              <a:rPr lang="ja-JP" altLang="en-US" sz="4400" dirty="0" smtClean="0"/>
              <a:t>腹膜癒着の過程</a:t>
            </a:r>
            <a:endParaRPr lang="en-US" altLang="ja-JP" sz="4400" dirty="0" smtClean="0"/>
          </a:p>
        </p:txBody>
      </p:sp>
      <p:sp>
        <p:nvSpPr>
          <p:cNvPr id="4" name="テキスト ボックス 3"/>
          <p:cNvSpPr txBox="1"/>
          <p:nvPr/>
        </p:nvSpPr>
        <p:spPr>
          <a:xfrm>
            <a:off x="2339752" y="6519446"/>
            <a:ext cx="6706259" cy="338554"/>
          </a:xfrm>
          <a:prstGeom prst="rect">
            <a:avLst/>
          </a:prstGeom>
          <a:noFill/>
        </p:spPr>
        <p:txBody>
          <a:bodyPr wrap="none" rtlCol="0">
            <a:spAutoFit/>
          </a:bodyPr>
          <a:lstStyle/>
          <a:p>
            <a:r>
              <a:rPr lang="en-US" altLang="ja-JP" sz="1600" dirty="0" err="1" smtClean="0"/>
              <a:t>G.S.Dizerega</a:t>
            </a:r>
            <a:r>
              <a:rPr lang="en-US" altLang="ja-JP" sz="1600" dirty="0" smtClean="0"/>
              <a:t> and J.D. Campeau: </a:t>
            </a:r>
            <a:r>
              <a:rPr lang="en-US" altLang="ja-JP" sz="1600" i="1" dirty="0" smtClean="0"/>
              <a:t>Human Reproduction Update</a:t>
            </a:r>
            <a:r>
              <a:rPr lang="en-US" altLang="ja-JP" sz="1600" dirty="0" smtClean="0"/>
              <a:t> 2001(7)547-555 </a:t>
            </a:r>
            <a:endParaRPr lang="en-US" altLang="ja-JP" sz="1600" dirty="0"/>
          </a:p>
        </p:txBody>
      </p:sp>
      <p:pic>
        <p:nvPicPr>
          <p:cNvPr id="5124" name="Picture 4"/>
          <p:cNvPicPr>
            <a:picLocks noChangeAspect="1" noChangeArrowheads="1"/>
          </p:cNvPicPr>
          <p:nvPr/>
        </p:nvPicPr>
        <p:blipFill>
          <a:blip r:embed="rId2" cstate="print"/>
          <a:srcRect/>
          <a:stretch>
            <a:fillRect/>
          </a:stretch>
        </p:blipFill>
        <p:spPr bwMode="auto">
          <a:xfrm>
            <a:off x="0" y="1268760"/>
            <a:ext cx="3995937" cy="4320480"/>
          </a:xfrm>
          <a:prstGeom prst="rect">
            <a:avLst/>
          </a:prstGeom>
          <a:noFill/>
          <a:ln w="9525">
            <a:noFill/>
            <a:miter lim="800000"/>
            <a:headEnd/>
            <a:tailEnd/>
          </a:ln>
        </p:spPr>
      </p:pic>
      <p:pic>
        <p:nvPicPr>
          <p:cNvPr id="5125" name="Picture 5"/>
          <p:cNvPicPr>
            <a:picLocks noChangeAspect="1" noChangeArrowheads="1"/>
          </p:cNvPicPr>
          <p:nvPr/>
        </p:nvPicPr>
        <p:blipFill>
          <a:blip r:embed="rId3" cstate="print"/>
          <a:srcRect/>
          <a:stretch>
            <a:fillRect/>
          </a:stretch>
        </p:blipFill>
        <p:spPr bwMode="auto">
          <a:xfrm>
            <a:off x="4067944" y="1340767"/>
            <a:ext cx="5076056" cy="4835973"/>
          </a:xfrm>
          <a:prstGeom prst="rect">
            <a:avLst/>
          </a:prstGeom>
          <a:noFill/>
          <a:ln w="9525">
            <a:noFill/>
            <a:miter lim="800000"/>
            <a:headEnd/>
            <a:tailEnd/>
          </a:ln>
        </p:spPr>
      </p:pic>
      <p:cxnSp>
        <p:nvCxnSpPr>
          <p:cNvPr id="10" name="直線コネクタ 9"/>
          <p:cNvCxnSpPr/>
          <p:nvPr/>
        </p:nvCxnSpPr>
        <p:spPr>
          <a:xfrm rot="5400000">
            <a:off x="1871700" y="3465004"/>
            <a:ext cx="42484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995936" y="1340768"/>
            <a:ext cx="25922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619672" y="5589240"/>
            <a:ext cx="23762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691680" y="2564904"/>
            <a:ext cx="1800493" cy="369332"/>
          </a:xfrm>
          <a:prstGeom prst="rect">
            <a:avLst/>
          </a:prstGeom>
          <a:noFill/>
        </p:spPr>
        <p:txBody>
          <a:bodyPr wrap="none" rtlCol="0">
            <a:spAutoFit/>
          </a:bodyPr>
          <a:lstStyle/>
          <a:p>
            <a:r>
              <a:rPr kumimoji="1" lang="ja-JP" altLang="en-US" b="1" dirty="0" smtClean="0">
                <a:solidFill>
                  <a:srgbClr val="FF0000"/>
                </a:solidFill>
              </a:rPr>
              <a:t>血管透過性増加</a:t>
            </a:r>
            <a:endParaRPr kumimoji="1" lang="ja-JP" altLang="en-US" b="1" dirty="0">
              <a:solidFill>
                <a:srgbClr val="FF0000"/>
              </a:solidFill>
            </a:endParaRPr>
          </a:p>
        </p:txBody>
      </p:sp>
      <p:sp>
        <p:nvSpPr>
          <p:cNvPr id="17" name="テキスト ボックス 16"/>
          <p:cNvSpPr txBox="1"/>
          <p:nvPr/>
        </p:nvSpPr>
        <p:spPr>
          <a:xfrm>
            <a:off x="1835696" y="3789040"/>
            <a:ext cx="649537" cy="369332"/>
          </a:xfrm>
          <a:prstGeom prst="rect">
            <a:avLst/>
          </a:prstGeom>
          <a:noFill/>
        </p:spPr>
        <p:txBody>
          <a:bodyPr wrap="none" rtlCol="0">
            <a:spAutoFit/>
          </a:bodyPr>
          <a:lstStyle/>
          <a:p>
            <a:r>
              <a:rPr kumimoji="1" lang="ja-JP" altLang="en-US" b="1" dirty="0" smtClean="0">
                <a:solidFill>
                  <a:srgbClr val="FF0000"/>
                </a:solidFill>
              </a:rPr>
              <a:t>炎症</a:t>
            </a:r>
            <a:endParaRPr kumimoji="1" lang="ja-JP" altLang="en-US" b="1" dirty="0">
              <a:solidFill>
                <a:srgbClr val="FF0000"/>
              </a:solidFill>
            </a:endParaRPr>
          </a:p>
        </p:txBody>
      </p:sp>
      <p:sp>
        <p:nvSpPr>
          <p:cNvPr id="18" name="テキスト ボックス 17"/>
          <p:cNvSpPr txBox="1"/>
          <p:nvPr/>
        </p:nvSpPr>
        <p:spPr>
          <a:xfrm>
            <a:off x="2339752" y="5085184"/>
            <a:ext cx="2666114" cy="369332"/>
          </a:xfrm>
          <a:prstGeom prst="rect">
            <a:avLst/>
          </a:prstGeom>
          <a:noFill/>
        </p:spPr>
        <p:txBody>
          <a:bodyPr wrap="none" rtlCol="0">
            <a:spAutoFit/>
          </a:bodyPr>
          <a:lstStyle/>
          <a:p>
            <a:r>
              <a:rPr kumimoji="1" lang="ja-JP" altLang="en-US" b="1" dirty="0" smtClean="0">
                <a:solidFill>
                  <a:srgbClr val="FF0000"/>
                </a:solidFill>
              </a:rPr>
              <a:t>フィブリンマトリックス形成</a:t>
            </a:r>
            <a:endParaRPr kumimoji="1" lang="ja-JP" altLang="en-US" b="1" dirty="0">
              <a:solidFill>
                <a:srgbClr val="FF0000"/>
              </a:solidFill>
            </a:endParaRPr>
          </a:p>
        </p:txBody>
      </p:sp>
      <p:sp>
        <p:nvSpPr>
          <p:cNvPr id="19" name="テキスト ボックス 18"/>
          <p:cNvSpPr txBox="1"/>
          <p:nvPr/>
        </p:nvSpPr>
        <p:spPr>
          <a:xfrm>
            <a:off x="6948264" y="1052736"/>
            <a:ext cx="649537" cy="369332"/>
          </a:xfrm>
          <a:prstGeom prst="rect">
            <a:avLst/>
          </a:prstGeom>
          <a:noFill/>
        </p:spPr>
        <p:txBody>
          <a:bodyPr wrap="none" rtlCol="0">
            <a:spAutoFit/>
          </a:bodyPr>
          <a:lstStyle/>
          <a:p>
            <a:r>
              <a:rPr kumimoji="1" lang="ja-JP" altLang="en-US" b="1" dirty="0" smtClean="0">
                <a:solidFill>
                  <a:srgbClr val="FF0000"/>
                </a:solidFill>
              </a:rPr>
              <a:t>溶解</a:t>
            </a:r>
            <a:endParaRPr kumimoji="1" lang="ja-JP" altLang="en-US" b="1" dirty="0">
              <a:solidFill>
                <a:srgbClr val="FF0000"/>
              </a:solidFill>
            </a:endParaRPr>
          </a:p>
        </p:txBody>
      </p:sp>
      <p:sp>
        <p:nvSpPr>
          <p:cNvPr id="20" name="テキスト ボックス 19"/>
          <p:cNvSpPr txBox="1"/>
          <p:nvPr/>
        </p:nvSpPr>
        <p:spPr>
          <a:xfrm>
            <a:off x="6012160" y="4797152"/>
            <a:ext cx="1811714" cy="369332"/>
          </a:xfrm>
          <a:prstGeom prst="rect">
            <a:avLst/>
          </a:prstGeom>
          <a:noFill/>
        </p:spPr>
        <p:txBody>
          <a:bodyPr wrap="none" rtlCol="0">
            <a:spAutoFit/>
          </a:bodyPr>
          <a:lstStyle/>
          <a:p>
            <a:r>
              <a:rPr lang="ja-JP" altLang="en-US" b="1" dirty="0" smtClean="0">
                <a:solidFill>
                  <a:srgbClr val="FF0000"/>
                </a:solidFill>
              </a:rPr>
              <a:t>繊維芽細胞増殖</a:t>
            </a:r>
            <a:endParaRPr kumimoji="1" lang="ja-JP" altLang="en-US" b="1" dirty="0">
              <a:solidFill>
                <a:srgbClr val="FF0000"/>
              </a:solidFill>
            </a:endParaRPr>
          </a:p>
        </p:txBody>
      </p:sp>
      <p:sp>
        <p:nvSpPr>
          <p:cNvPr id="21" name="テキスト ボックス 20"/>
          <p:cNvSpPr txBox="1"/>
          <p:nvPr/>
        </p:nvSpPr>
        <p:spPr>
          <a:xfrm>
            <a:off x="5580112" y="5589240"/>
            <a:ext cx="1579278" cy="369332"/>
          </a:xfrm>
          <a:prstGeom prst="rect">
            <a:avLst/>
          </a:prstGeom>
          <a:noFill/>
        </p:spPr>
        <p:txBody>
          <a:bodyPr wrap="none" rtlCol="0">
            <a:spAutoFit/>
          </a:bodyPr>
          <a:lstStyle/>
          <a:p>
            <a:r>
              <a:rPr kumimoji="1" lang="ja-JP" altLang="en-US" b="1" dirty="0" smtClean="0">
                <a:solidFill>
                  <a:srgbClr val="FF0000"/>
                </a:solidFill>
              </a:rPr>
              <a:t>中</a:t>
            </a:r>
            <a:r>
              <a:rPr lang="ja-JP" altLang="en-US" b="1" dirty="0" smtClean="0">
                <a:solidFill>
                  <a:srgbClr val="FF0000"/>
                </a:solidFill>
              </a:rPr>
              <a:t>皮細胞増殖</a:t>
            </a:r>
            <a:endParaRPr kumimoji="1" lang="ja-JP" altLang="en-US" b="1" dirty="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428728" y="1071546"/>
            <a:ext cx="7153275" cy="5343525"/>
          </a:xfrm>
          <a:prstGeom prst="rect">
            <a:avLst/>
          </a:prstGeom>
          <a:noFill/>
          <a:ln w="9525">
            <a:noFill/>
            <a:miter lim="800000"/>
            <a:headEnd/>
            <a:tailEnd/>
          </a:ln>
          <a:effectLst/>
        </p:spPr>
      </p:pic>
      <p:sp>
        <p:nvSpPr>
          <p:cNvPr id="3" name="正方形/長方形 2"/>
          <p:cNvSpPr/>
          <p:nvPr/>
        </p:nvSpPr>
        <p:spPr>
          <a:xfrm>
            <a:off x="2571736" y="6357958"/>
            <a:ext cx="6286528" cy="307777"/>
          </a:xfrm>
          <a:prstGeom prst="rect">
            <a:avLst/>
          </a:prstGeom>
        </p:spPr>
        <p:txBody>
          <a:bodyPr wrap="square">
            <a:spAutoFit/>
          </a:bodyPr>
          <a:lstStyle/>
          <a:p>
            <a:r>
              <a:rPr lang="en-US" altLang="ja-JP" sz="1400" dirty="0" err="1" smtClean="0"/>
              <a:t>G.S.Dizerega</a:t>
            </a:r>
            <a:r>
              <a:rPr lang="en-US" altLang="ja-JP" sz="1400" dirty="0" smtClean="0"/>
              <a:t> and J.D. Campeau: </a:t>
            </a:r>
            <a:r>
              <a:rPr lang="en-US" altLang="ja-JP" sz="1400" i="1" dirty="0" smtClean="0"/>
              <a:t>Human Reproduction Update</a:t>
            </a:r>
            <a:r>
              <a:rPr lang="en-US" altLang="ja-JP" sz="1400" dirty="0" smtClean="0"/>
              <a:t> 2001(7)547-555 </a:t>
            </a:r>
            <a:endParaRPr lang="en-US" altLang="ja-JP" sz="1400" dirty="0"/>
          </a:p>
        </p:txBody>
      </p:sp>
      <p:sp>
        <p:nvSpPr>
          <p:cNvPr id="4" name="テキスト ボックス 3"/>
          <p:cNvSpPr txBox="1"/>
          <p:nvPr/>
        </p:nvSpPr>
        <p:spPr>
          <a:xfrm>
            <a:off x="285720" y="214290"/>
            <a:ext cx="8084264" cy="769441"/>
          </a:xfrm>
          <a:prstGeom prst="rect">
            <a:avLst/>
          </a:prstGeom>
          <a:solidFill>
            <a:schemeClr val="accent5">
              <a:lumMod val="20000"/>
              <a:lumOff val="80000"/>
            </a:schemeClr>
          </a:solidFill>
        </p:spPr>
        <p:txBody>
          <a:bodyPr wrap="none" rtlCol="0">
            <a:spAutoFit/>
          </a:bodyPr>
          <a:lstStyle/>
          <a:p>
            <a:r>
              <a:rPr lang="ja-JP" altLang="en-US" sz="4400" dirty="0" smtClean="0"/>
              <a:t>腹膜障害部位の各細胞数の変動</a:t>
            </a:r>
            <a:endParaRPr lang="en-US" altLang="ja-JP" sz="4400" dirty="0" smtClean="0"/>
          </a:p>
        </p:txBody>
      </p:sp>
      <p:sp>
        <p:nvSpPr>
          <p:cNvPr id="5" name="テキスト ボックス 4"/>
          <p:cNvSpPr txBox="1"/>
          <p:nvPr/>
        </p:nvSpPr>
        <p:spPr>
          <a:xfrm>
            <a:off x="3143240" y="2357430"/>
            <a:ext cx="1112805" cy="461665"/>
          </a:xfrm>
          <a:prstGeom prst="rect">
            <a:avLst/>
          </a:prstGeom>
          <a:noFill/>
        </p:spPr>
        <p:txBody>
          <a:bodyPr wrap="none" rtlCol="0">
            <a:spAutoFit/>
          </a:bodyPr>
          <a:lstStyle/>
          <a:p>
            <a:r>
              <a:rPr lang="ja-JP" altLang="en-US" sz="2400" b="1" dirty="0" smtClean="0">
                <a:solidFill>
                  <a:srgbClr val="30A030"/>
                </a:solidFill>
              </a:rPr>
              <a:t>好中球</a:t>
            </a:r>
            <a:endParaRPr kumimoji="1" lang="ja-JP" altLang="en-US" sz="2400" b="1" dirty="0">
              <a:solidFill>
                <a:srgbClr val="30A030"/>
              </a:solidFill>
            </a:endParaRPr>
          </a:p>
        </p:txBody>
      </p:sp>
      <p:sp>
        <p:nvSpPr>
          <p:cNvPr id="6" name="テキスト ボックス 5"/>
          <p:cNvSpPr txBox="1"/>
          <p:nvPr/>
        </p:nvSpPr>
        <p:spPr>
          <a:xfrm>
            <a:off x="5357818" y="3643314"/>
            <a:ext cx="668773" cy="461665"/>
          </a:xfrm>
          <a:prstGeom prst="rect">
            <a:avLst/>
          </a:prstGeom>
          <a:noFill/>
        </p:spPr>
        <p:txBody>
          <a:bodyPr wrap="none" rtlCol="0">
            <a:spAutoFit/>
          </a:bodyPr>
          <a:lstStyle/>
          <a:p>
            <a:r>
              <a:rPr kumimoji="1" lang="en-US" altLang="ja-JP" sz="2400" b="1" dirty="0" err="1" smtClean="0">
                <a:solidFill>
                  <a:srgbClr val="30A030"/>
                </a:solidFill>
              </a:rPr>
              <a:t>Mφ</a:t>
            </a:r>
            <a:endParaRPr kumimoji="1" lang="ja-JP" altLang="en-US" sz="2400" b="1" dirty="0">
              <a:solidFill>
                <a:srgbClr val="30A030"/>
              </a:solidFill>
            </a:endParaRPr>
          </a:p>
        </p:txBody>
      </p:sp>
      <p:sp>
        <p:nvSpPr>
          <p:cNvPr id="7" name="テキスト ボックス 6"/>
          <p:cNvSpPr txBox="1"/>
          <p:nvPr/>
        </p:nvSpPr>
        <p:spPr>
          <a:xfrm>
            <a:off x="6715140" y="1214422"/>
            <a:ext cx="1422184" cy="461665"/>
          </a:xfrm>
          <a:prstGeom prst="rect">
            <a:avLst/>
          </a:prstGeom>
          <a:noFill/>
        </p:spPr>
        <p:txBody>
          <a:bodyPr wrap="none" rtlCol="0">
            <a:spAutoFit/>
          </a:bodyPr>
          <a:lstStyle/>
          <a:p>
            <a:r>
              <a:rPr kumimoji="1" lang="ja-JP" altLang="en-US" sz="2400" b="1" dirty="0" smtClean="0">
                <a:solidFill>
                  <a:srgbClr val="30A030"/>
                </a:solidFill>
              </a:rPr>
              <a:t>中皮細胞</a:t>
            </a:r>
            <a:endParaRPr kumimoji="1" lang="ja-JP" altLang="en-US" sz="2400" b="1" dirty="0">
              <a:solidFill>
                <a:srgbClr val="30A030"/>
              </a:solidFill>
            </a:endParaRPr>
          </a:p>
        </p:txBody>
      </p:sp>
      <p:sp>
        <p:nvSpPr>
          <p:cNvPr id="8" name="テキスト ボックス 7"/>
          <p:cNvSpPr txBox="1"/>
          <p:nvPr/>
        </p:nvSpPr>
        <p:spPr>
          <a:xfrm>
            <a:off x="2285984" y="2857496"/>
            <a:ext cx="1406154" cy="461665"/>
          </a:xfrm>
          <a:prstGeom prst="rect">
            <a:avLst/>
          </a:prstGeom>
          <a:noFill/>
        </p:spPr>
        <p:txBody>
          <a:bodyPr wrap="none" rtlCol="0">
            <a:spAutoFit/>
          </a:bodyPr>
          <a:lstStyle/>
          <a:p>
            <a:r>
              <a:rPr kumimoji="1" lang="ja-JP" altLang="en-US" sz="2400" b="1" dirty="0" smtClean="0">
                <a:solidFill>
                  <a:srgbClr val="30A030"/>
                </a:solidFill>
              </a:rPr>
              <a:t>フィブリン</a:t>
            </a:r>
            <a:endParaRPr kumimoji="1" lang="ja-JP" altLang="en-US" sz="2400" b="1" dirty="0">
              <a:solidFill>
                <a:srgbClr val="30A03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95536" y="1628800"/>
            <a:ext cx="8001056" cy="4573606"/>
          </a:xfrm>
          <a:prstGeom prst="rect">
            <a:avLst/>
          </a:prstGeom>
          <a:noFill/>
          <a:ln w="9525">
            <a:noFill/>
            <a:miter lim="800000"/>
            <a:headEnd/>
            <a:tailEnd/>
          </a:ln>
          <a:effectLst/>
        </p:spPr>
      </p:pic>
      <p:sp>
        <p:nvSpPr>
          <p:cNvPr id="3" name="テキスト ボックス 2"/>
          <p:cNvSpPr txBox="1"/>
          <p:nvPr/>
        </p:nvSpPr>
        <p:spPr>
          <a:xfrm>
            <a:off x="323528" y="476672"/>
            <a:ext cx="5384807" cy="769441"/>
          </a:xfrm>
          <a:prstGeom prst="rect">
            <a:avLst/>
          </a:prstGeom>
          <a:solidFill>
            <a:schemeClr val="accent5">
              <a:lumMod val="20000"/>
              <a:lumOff val="80000"/>
            </a:schemeClr>
          </a:solidFill>
        </p:spPr>
        <p:txBody>
          <a:bodyPr wrap="none" rtlCol="0">
            <a:spAutoFit/>
          </a:bodyPr>
          <a:lstStyle/>
          <a:p>
            <a:r>
              <a:rPr lang="ja-JP" altLang="en-US" sz="4400" dirty="0" smtClean="0"/>
              <a:t>フィブリンブリッジ形成</a:t>
            </a:r>
            <a:endParaRPr lang="en-US" altLang="ja-JP" sz="4400" dirty="0" smtClean="0"/>
          </a:p>
        </p:txBody>
      </p:sp>
      <p:sp>
        <p:nvSpPr>
          <p:cNvPr id="4" name="テキスト ボックス 3"/>
          <p:cNvSpPr txBox="1"/>
          <p:nvPr/>
        </p:nvSpPr>
        <p:spPr>
          <a:xfrm>
            <a:off x="2339752" y="6519446"/>
            <a:ext cx="6706259" cy="338554"/>
          </a:xfrm>
          <a:prstGeom prst="rect">
            <a:avLst/>
          </a:prstGeom>
          <a:noFill/>
        </p:spPr>
        <p:txBody>
          <a:bodyPr wrap="none" rtlCol="0">
            <a:spAutoFit/>
          </a:bodyPr>
          <a:lstStyle/>
          <a:p>
            <a:r>
              <a:rPr lang="en-US" altLang="ja-JP" sz="1600" dirty="0" err="1" smtClean="0"/>
              <a:t>G.S.Dizerega</a:t>
            </a:r>
            <a:r>
              <a:rPr lang="en-US" altLang="ja-JP" sz="1600" dirty="0" smtClean="0"/>
              <a:t> and J.D. Campeau: </a:t>
            </a:r>
            <a:r>
              <a:rPr lang="en-US" altLang="ja-JP" sz="1600" i="1" dirty="0" smtClean="0"/>
              <a:t>Human Reproduction Update</a:t>
            </a:r>
            <a:r>
              <a:rPr lang="en-US" altLang="ja-JP" sz="1600" dirty="0" smtClean="0"/>
              <a:t> 2001(7)547-555 </a:t>
            </a:r>
            <a:endParaRPr lang="en-US" altLang="ja-JP"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8596" y="285728"/>
            <a:ext cx="4863484" cy="769441"/>
          </a:xfrm>
          <a:prstGeom prst="rect">
            <a:avLst/>
          </a:prstGeom>
          <a:solidFill>
            <a:schemeClr val="accent5">
              <a:lumMod val="20000"/>
              <a:lumOff val="80000"/>
            </a:schemeClr>
          </a:solidFill>
        </p:spPr>
        <p:txBody>
          <a:bodyPr wrap="square" rtlCol="0">
            <a:spAutoFit/>
          </a:bodyPr>
          <a:lstStyle/>
          <a:p>
            <a:r>
              <a:rPr lang="ja-JP" altLang="en-US" sz="4400" dirty="0" smtClean="0"/>
              <a:t>腹腔マクロファージ</a:t>
            </a:r>
            <a:endParaRPr lang="en-US" altLang="ja-JP" sz="4400" dirty="0" smtClean="0"/>
          </a:p>
        </p:txBody>
      </p:sp>
      <p:sp>
        <p:nvSpPr>
          <p:cNvPr id="3" name="テキスト ボックス 2"/>
          <p:cNvSpPr txBox="1"/>
          <p:nvPr/>
        </p:nvSpPr>
        <p:spPr>
          <a:xfrm>
            <a:off x="323528" y="1196752"/>
            <a:ext cx="8444941" cy="461665"/>
          </a:xfrm>
          <a:prstGeom prst="rect">
            <a:avLst/>
          </a:prstGeom>
          <a:noFill/>
        </p:spPr>
        <p:txBody>
          <a:bodyPr wrap="none" rtlCol="0">
            <a:spAutoFit/>
          </a:bodyPr>
          <a:lstStyle/>
          <a:p>
            <a:r>
              <a:rPr kumimoji="1" lang="en-US" altLang="ja-JP" sz="2400" dirty="0" smtClean="0"/>
              <a:t>0.8μm</a:t>
            </a:r>
            <a:r>
              <a:rPr kumimoji="1" lang="ja-JP" altLang="en-US" sz="2400" dirty="0" smtClean="0"/>
              <a:t>のポリスチレン粒子液の</a:t>
            </a:r>
            <a:r>
              <a:rPr kumimoji="1" lang="en-US" altLang="ja-JP" sz="2400" dirty="0" err="1" smtClean="0"/>
              <a:t>i.p</a:t>
            </a:r>
            <a:r>
              <a:rPr kumimoji="1" lang="en-US" altLang="ja-JP" sz="2400" dirty="0" smtClean="0"/>
              <a:t>.</a:t>
            </a:r>
            <a:r>
              <a:rPr kumimoji="1" lang="ja-JP" altLang="en-US" sz="2400" dirty="0" smtClean="0"/>
              <a:t>投与（マウス）  </a:t>
            </a:r>
            <a:r>
              <a:rPr lang="ja-JP" altLang="en-US" sz="2400" dirty="0" smtClean="0"/>
              <a:t>腹膜擦過・出血</a:t>
            </a:r>
            <a:endParaRPr kumimoji="1" lang="ja-JP" altLang="en-US" sz="2400" dirty="0"/>
          </a:p>
        </p:txBody>
      </p:sp>
      <p:sp>
        <p:nvSpPr>
          <p:cNvPr id="4" name="テキスト ボックス 3"/>
          <p:cNvSpPr txBox="1"/>
          <p:nvPr/>
        </p:nvSpPr>
        <p:spPr>
          <a:xfrm>
            <a:off x="4499992" y="6093296"/>
            <a:ext cx="4283968" cy="584775"/>
          </a:xfrm>
          <a:prstGeom prst="rect">
            <a:avLst/>
          </a:prstGeom>
          <a:noFill/>
        </p:spPr>
        <p:txBody>
          <a:bodyPr wrap="square" rtlCol="0">
            <a:spAutoFit/>
          </a:bodyPr>
          <a:lstStyle/>
          <a:p>
            <a:r>
              <a:rPr lang="en-US" altLang="ja-JP" sz="1600" dirty="0" smtClean="0"/>
              <a:t>A.F. Haney, </a:t>
            </a:r>
            <a:r>
              <a:rPr lang="en-US" altLang="ja-JP" sz="1600" i="1" dirty="0" smtClean="0"/>
              <a:t>FERTILITY AND STERILITY  </a:t>
            </a:r>
            <a:r>
              <a:rPr lang="en-US" altLang="ja-JP" sz="1600" dirty="0" smtClean="0"/>
              <a:t>VOL. 73, NO. 5, 988-955, 2000</a:t>
            </a:r>
            <a:endParaRPr kumimoji="1" lang="ja-JP" altLang="en-US" sz="1600" dirty="0"/>
          </a:p>
        </p:txBody>
      </p:sp>
      <p:pic>
        <p:nvPicPr>
          <p:cNvPr id="6146" name="Picture 2"/>
          <p:cNvPicPr>
            <a:picLocks noChangeAspect="1" noChangeArrowheads="1"/>
          </p:cNvPicPr>
          <p:nvPr/>
        </p:nvPicPr>
        <p:blipFill>
          <a:blip r:embed="rId2" cstate="print"/>
          <a:srcRect/>
          <a:stretch>
            <a:fillRect/>
          </a:stretch>
        </p:blipFill>
        <p:spPr bwMode="auto">
          <a:xfrm>
            <a:off x="611560" y="2276872"/>
            <a:ext cx="2876550" cy="20574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611560" y="4791075"/>
            <a:ext cx="2886075" cy="2066925"/>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4139952" y="2564904"/>
            <a:ext cx="4343400" cy="3152775"/>
          </a:xfrm>
          <a:prstGeom prst="rect">
            <a:avLst/>
          </a:prstGeom>
          <a:noFill/>
          <a:ln w="9525">
            <a:noFill/>
            <a:miter lim="800000"/>
            <a:headEnd/>
            <a:tailEnd/>
          </a:ln>
        </p:spPr>
      </p:pic>
      <p:sp>
        <p:nvSpPr>
          <p:cNvPr id="9" name="テキスト ボックス 8"/>
          <p:cNvSpPr txBox="1"/>
          <p:nvPr/>
        </p:nvSpPr>
        <p:spPr>
          <a:xfrm>
            <a:off x="611560" y="4293096"/>
            <a:ext cx="1148071" cy="523220"/>
          </a:xfrm>
          <a:prstGeom prst="rect">
            <a:avLst/>
          </a:prstGeom>
          <a:noFill/>
        </p:spPr>
        <p:txBody>
          <a:bodyPr wrap="none" rtlCol="0">
            <a:spAutoFit/>
          </a:bodyPr>
          <a:lstStyle/>
          <a:p>
            <a:r>
              <a:rPr lang="ja-JP" altLang="en-US" sz="2800" dirty="0" smtClean="0"/>
              <a:t>３日後</a:t>
            </a:r>
            <a:endParaRPr kumimoji="1" lang="ja-JP" altLang="en-US" sz="2800" dirty="0"/>
          </a:p>
        </p:txBody>
      </p:sp>
      <p:sp>
        <p:nvSpPr>
          <p:cNvPr id="10" name="テキスト ボックス 9"/>
          <p:cNvSpPr txBox="1"/>
          <p:nvPr/>
        </p:nvSpPr>
        <p:spPr>
          <a:xfrm>
            <a:off x="683568" y="1772816"/>
            <a:ext cx="1148071" cy="523220"/>
          </a:xfrm>
          <a:prstGeom prst="rect">
            <a:avLst/>
          </a:prstGeom>
          <a:noFill/>
        </p:spPr>
        <p:txBody>
          <a:bodyPr wrap="none" rtlCol="0">
            <a:spAutoFit/>
          </a:bodyPr>
          <a:lstStyle/>
          <a:p>
            <a:r>
              <a:rPr lang="ja-JP" altLang="en-US" sz="2800" dirty="0" smtClean="0"/>
              <a:t>１日後</a:t>
            </a:r>
            <a:endParaRPr kumimoji="1" lang="ja-JP" altLang="en-US" sz="2800" dirty="0"/>
          </a:p>
        </p:txBody>
      </p:sp>
      <p:sp>
        <p:nvSpPr>
          <p:cNvPr id="11" name="テキスト ボックス 10"/>
          <p:cNvSpPr txBox="1"/>
          <p:nvPr/>
        </p:nvSpPr>
        <p:spPr>
          <a:xfrm>
            <a:off x="4067944" y="1916832"/>
            <a:ext cx="1148071" cy="523220"/>
          </a:xfrm>
          <a:prstGeom prst="rect">
            <a:avLst/>
          </a:prstGeom>
          <a:noFill/>
        </p:spPr>
        <p:txBody>
          <a:bodyPr wrap="none" rtlCol="0">
            <a:spAutoFit/>
          </a:bodyPr>
          <a:lstStyle/>
          <a:p>
            <a:r>
              <a:rPr lang="ja-JP" altLang="en-US" sz="2800" dirty="0" smtClean="0"/>
              <a:t>７日後</a:t>
            </a:r>
            <a:endParaRPr kumimoji="1" lang="ja-JP" altLang="en-US" sz="2800" dirty="0"/>
          </a:p>
        </p:txBody>
      </p:sp>
      <p:sp>
        <p:nvSpPr>
          <p:cNvPr id="12" name="テキスト ボックス 11"/>
          <p:cNvSpPr txBox="1"/>
          <p:nvPr/>
        </p:nvSpPr>
        <p:spPr>
          <a:xfrm>
            <a:off x="7020272" y="2636912"/>
            <a:ext cx="1217000" cy="400110"/>
          </a:xfrm>
          <a:prstGeom prst="rect">
            <a:avLst/>
          </a:prstGeom>
          <a:noFill/>
        </p:spPr>
        <p:txBody>
          <a:bodyPr wrap="none" rtlCol="0">
            <a:spAutoFit/>
          </a:bodyPr>
          <a:lstStyle/>
          <a:p>
            <a:r>
              <a:rPr kumimoji="1" lang="ja-JP" altLang="en-US" sz="2000" b="1" dirty="0" smtClean="0">
                <a:solidFill>
                  <a:srgbClr val="FF0000"/>
                </a:solidFill>
              </a:rPr>
              <a:t>中皮細胞</a:t>
            </a:r>
            <a:endParaRPr kumimoji="1" lang="ja-JP" altLang="en-US" sz="2000" b="1" dirty="0">
              <a:solidFill>
                <a:srgbClr val="FF0000"/>
              </a:solidFill>
            </a:endParaRPr>
          </a:p>
        </p:txBody>
      </p:sp>
      <p:cxnSp>
        <p:nvCxnSpPr>
          <p:cNvPr id="14" name="直線矢印コネクタ 13"/>
          <p:cNvCxnSpPr/>
          <p:nvPr/>
        </p:nvCxnSpPr>
        <p:spPr>
          <a:xfrm rot="5400000">
            <a:off x="7452320" y="2996952"/>
            <a:ext cx="28803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4644008" y="3573016"/>
            <a:ext cx="588623" cy="400110"/>
          </a:xfrm>
          <a:prstGeom prst="rect">
            <a:avLst/>
          </a:prstGeom>
          <a:noFill/>
        </p:spPr>
        <p:txBody>
          <a:bodyPr wrap="none" rtlCol="0">
            <a:spAutoFit/>
          </a:bodyPr>
          <a:lstStyle/>
          <a:p>
            <a:r>
              <a:rPr kumimoji="1" lang="en-US" altLang="ja-JP" sz="2000" b="1" dirty="0" err="1" smtClean="0">
                <a:solidFill>
                  <a:srgbClr val="FF0000"/>
                </a:solidFill>
              </a:rPr>
              <a:t>Mφ</a:t>
            </a:r>
            <a:endParaRPr kumimoji="1" lang="ja-JP" altLang="en-US" sz="2000" b="1"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8596" y="285728"/>
            <a:ext cx="3510898" cy="769441"/>
          </a:xfrm>
          <a:prstGeom prst="rect">
            <a:avLst/>
          </a:prstGeom>
          <a:solidFill>
            <a:schemeClr val="accent5">
              <a:lumMod val="20000"/>
              <a:lumOff val="80000"/>
            </a:schemeClr>
          </a:solidFill>
        </p:spPr>
        <p:txBody>
          <a:bodyPr wrap="none" rtlCol="0">
            <a:spAutoFit/>
          </a:bodyPr>
          <a:lstStyle/>
          <a:p>
            <a:r>
              <a:rPr lang="ja-JP" altLang="en-US" sz="4400" dirty="0" smtClean="0"/>
              <a:t>文献のご紹介</a:t>
            </a:r>
            <a:endParaRPr lang="en-US" altLang="ja-JP" sz="4400" dirty="0" smtClean="0"/>
          </a:p>
        </p:txBody>
      </p:sp>
      <p:pic>
        <p:nvPicPr>
          <p:cNvPr id="11267" name="Picture 3"/>
          <p:cNvPicPr>
            <a:picLocks noChangeAspect="1" noChangeArrowheads="1"/>
          </p:cNvPicPr>
          <p:nvPr/>
        </p:nvPicPr>
        <p:blipFill>
          <a:blip r:embed="rId2" cstate="print"/>
          <a:srcRect/>
          <a:stretch>
            <a:fillRect/>
          </a:stretch>
        </p:blipFill>
        <p:spPr bwMode="auto">
          <a:xfrm>
            <a:off x="642910" y="1285860"/>
            <a:ext cx="3492500" cy="5245100"/>
          </a:xfrm>
          <a:prstGeom prst="rect">
            <a:avLst/>
          </a:prstGeom>
          <a:noFill/>
          <a:ln w="9525">
            <a:noFill/>
            <a:miter lim="800000"/>
            <a:headEnd/>
            <a:tailEnd/>
          </a:ln>
          <a:effectLst/>
        </p:spPr>
      </p:pic>
      <p:sp>
        <p:nvSpPr>
          <p:cNvPr id="6" name="テキスト ボックス 5"/>
          <p:cNvSpPr txBox="1"/>
          <p:nvPr/>
        </p:nvSpPr>
        <p:spPr>
          <a:xfrm>
            <a:off x="4429124" y="1571612"/>
            <a:ext cx="4071967" cy="954107"/>
          </a:xfrm>
          <a:prstGeom prst="rect">
            <a:avLst/>
          </a:prstGeom>
          <a:noFill/>
        </p:spPr>
        <p:txBody>
          <a:bodyPr wrap="square" rtlCol="0">
            <a:spAutoFit/>
          </a:bodyPr>
          <a:lstStyle/>
          <a:p>
            <a:r>
              <a:rPr kumimoji="1" lang="ja-JP" altLang="en-US" sz="2800" dirty="0" smtClean="0"/>
              <a:t>*日本語では網羅的な良い教科書</a:t>
            </a:r>
            <a:r>
              <a:rPr lang="ja-JP" altLang="en-US" sz="2800" dirty="0" smtClean="0"/>
              <a:t>はありません</a:t>
            </a:r>
            <a:endParaRPr kumimoji="1" lang="ja-JP" altLang="en-US" sz="2800" dirty="0"/>
          </a:p>
        </p:txBody>
      </p:sp>
      <p:sp>
        <p:nvSpPr>
          <p:cNvPr id="7" name="テキスト ボックス 6"/>
          <p:cNvSpPr txBox="1"/>
          <p:nvPr/>
        </p:nvSpPr>
        <p:spPr>
          <a:xfrm>
            <a:off x="4572000" y="2786058"/>
            <a:ext cx="4071967" cy="1384995"/>
          </a:xfrm>
          <a:prstGeom prst="rect">
            <a:avLst/>
          </a:prstGeom>
          <a:noFill/>
        </p:spPr>
        <p:txBody>
          <a:bodyPr wrap="square" rtlCol="0">
            <a:spAutoFit/>
          </a:bodyPr>
          <a:lstStyle/>
          <a:p>
            <a:r>
              <a:rPr kumimoji="1" lang="ja-JP" altLang="en-US" sz="2800" dirty="0" smtClean="0"/>
              <a:t>*左記教科書は決定版ですが</a:t>
            </a:r>
            <a:r>
              <a:rPr kumimoji="1" lang="en-US" altLang="ja-JP" sz="2800" dirty="0" smtClean="0"/>
              <a:t>2000</a:t>
            </a:r>
            <a:r>
              <a:rPr kumimoji="1" lang="ja-JP" altLang="en-US" sz="2800" dirty="0" smtClean="0"/>
              <a:t>年に第二版が出版以来、未改訂</a:t>
            </a:r>
            <a:endParaRPr kumimoji="1" lang="en-US" altLang="ja-JP" sz="2800" dirty="0" smtClean="0"/>
          </a:p>
        </p:txBody>
      </p:sp>
      <p:sp>
        <p:nvSpPr>
          <p:cNvPr id="8" name="テキスト ボックス 7"/>
          <p:cNvSpPr txBox="1"/>
          <p:nvPr/>
        </p:nvSpPr>
        <p:spPr>
          <a:xfrm>
            <a:off x="4643438" y="4357694"/>
            <a:ext cx="4071967" cy="954107"/>
          </a:xfrm>
          <a:prstGeom prst="rect">
            <a:avLst/>
          </a:prstGeom>
          <a:noFill/>
        </p:spPr>
        <p:txBody>
          <a:bodyPr wrap="square" rtlCol="0">
            <a:spAutoFit/>
          </a:bodyPr>
          <a:lstStyle/>
          <a:p>
            <a:r>
              <a:rPr kumimoji="1" lang="ja-JP" altLang="en-US" sz="2800" dirty="0" smtClean="0"/>
              <a:t>*最新の情報は論文・特許を精査する必要</a:t>
            </a:r>
            <a:endParaRPr kumimoji="1" lang="en-US" altLang="ja-JP" sz="2800"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51520" y="188640"/>
            <a:ext cx="4953600" cy="769441"/>
          </a:xfrm>
          <a:prstGeom prst="rect">
            <a:avLst/>
          </a:prstGeom>
          <a:solidFill>
            <a:schemeClr val="accent5">
              <a:lumMod val="20000"/>
              <a:lumOff val="80000"/>
            </a:schemeClr>
          </a:solidFill>
        </p:spPr>
        <p:txBody>
          <a:bodyPr wrap="none" rtlCol="0">
            <a:spAutoFit/>
          </a:bodyPr>
          <a:lstStyle/>
          <a:p>
            <a:r>
              <a:rPr lang="ja-JP" altLang="en-US" sz="4400" dirty="0" smtClean="0"/>
              <a:t>腹膜癒着と腹腔液１</a:t>
            </a:r>
            <a:endParaRPr lang="en-US" altLang="ja-JP" sz="4400" dirty="0" smtClean="0"/>
          </a:p>
        </p:txBody>
      </p:sp>
      <p:sp>
        <p:nvSpPr>
          <p:cNvPr id="4" name="テキスト ボックス 3"/>
          <p:cNvSpPr txBox="1"/>
          <p:nvPr/>
        </p:nvSpPr>
        <p:spPr>
          <a:xfrm>
            <a:off x="2339752" y="6519446"/>
            <a:ext cx="6956071" cy="338554"/>
          </a:xfrm>
          <a:prstGeom prst="rect">
            <a:avLst/>
          </a:prstGeom>
          <a:noFill/>
        </p:spPr>
        <p:txBody>
          <a:bodyPr wrap="none" rtlCol="0">
            <a:spAutoFit/>
          </a:bodyPr>
          <a:lstStyle/>
          <a:p>
            <a:r>
              <a:rPr lang="en-US" altLang="ja-JP" sz="1600" dirty="0" smtClean="0"/>
              <a:t>Y.C. Cheong</a:t>
            </a:r>
            <a:r>
              <a:rPr lang="ja-JP" altLang="en-US" sz="1600" dirty="0" smtClean="0"/>
              <a:t> </a:t>
            </a:r>
            <a:r>
              <a:rPr lang="en-US" altLang="ja-JP" sz="1600" i="1" dirty="0" smtClean="0"/>
              <a:t>et al. Human Reproduction Update</a:t>
            </a:r>
            <a:r>
              <a:rPr lang="en-US" altLang="ja-JP" sz="1600" dirty="0" smtClean="0"/>
              <a:t>, Vol.7, No.6 pp. 556–566, 2001</a:t>
            </a:r>
            <a:endParaRPr kumimoji="1" lang="ja-JP" altLang="en-US" sz="1600" dirty="0"/>
          </a:p>
        </p:txBody>
      </p:sp>
      <p:pic>
        <p:nvPicPr>
          <p:cNvPr id="3074" name="Picture 2"/>
          <p:cNvPicPr>
            <a:picLocks noChangeAspect="1" noChangeArrowheads="1"/>
          </p:cNvPicPr>
          <p:nvPr/>
        </p:nvPicPr>
        <p:blipFill>
          <a:blip r:embed="rId2" cstate="print"/>
          <a:srcRect/>
          <a:stretch>
            <a:fillRect/>
          </a:stretch>
        </p:blipFill>
        <p:spPr bwMode="auto">
          <a:xfrm>
            <a:off x="467544" y="1052736"/>
            <a:ext cx="6264696" cy="5536596"/>
          </a:xfrm>
          <a:prstGeom prst="rect">
            <a:avLst/>
          </a:prstGeom>
          <a:noFill/>
          <a:ln w="9525">
            <a:noFill/>
            <a:miter lim="800000"/>
            <a:headEnd/>
            <a:tailEnd/>
          </a:ln>
        </p:spPr>
      </p:pic>
      <p:sp>
        <p:nvSpPr>
          <p:cNvPr id="5" name="角丸四角形 4"/>
          <p:cNvSpPr/>
          <p:nvPr/>
        </p:nvSpPr>
        <p:spPr>
          <a:xfrm>
            <a:off x="251520" y="4077072"/>
            <a:ext cx="6480720" cy="25202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8596" y="285728"/>
            <a:ext cx="4953600" cy="769441"/>
          </a:xfrm>
          <a:prstGeom prst="rect">
            <a:avLst/>
          </a:prstGeom>
          <a:solidFill>
            <a:schemeClr val="accent5">
              <a:lumMod val="20000"/>
              <a:lumOff val="80000"/>
            </a:schemeClr>
          </a:solidFill>
        </p:spPr>
        <p:txBody>
          <a:bodyPr wrap="none" rtlCol="0">
            <a:spAutoFit/>
          </a:bodyPr>
          <a:lstStyle/>
          <a:p>
            <a:r>
              <a:rPr lang="ja-JP" altLang="en-US" sz="4400" dirty="0" smtClean="0"/>
              <a:t>腹膜癒着と腹腔液２</a:t>
            </a:r>
            <a:endParaRPr lang="en-US" altLang="ja-JP" sz="4400" dirty="0" smtClean="0"/>
          </a:p>
        </p:txBody>
      </p:sp>
      <p:sp>
        <p:nvSpPr>
          <p:cNvPr id="4" name="テキスト ボックス 3"/>
          <p:cNvSpPr txBox="1"/>
          <p:nvPr/>
        </p:nvSpPr>
        <p:spPr>
          <a:xfrm>
            <a:off x="2339752" y="6519446"/>
            <a:ext cx="6956071" cy="338554"/>
          </a:xfrm>
          <a:prstGeom prst="rect">
            <a:avLst/>
          </a:prstGeom>
          <a:noFill/>
        </p:spPr>
        <p:txBody>
          <a:bodyPr wrap="none" rtlCol="0">
            <a:spAutoFit/>
          </a:bodyPr>
          <a:lstStyle/>
          <a:p>
            <a:r>
              <a:rPr lang="en-US" altLang="ja-JP" sz="1600" dirty="0" smtClean="0"/>
              <a:t>Y.C. Cheong</a:t>
            </a:r>
            <a:r>
              <a:rPr lang="ja-JP" altLang="en-US" sz="1600" dirty="0" smtClean="0"/>
              <a:t> </a:t>
            </a:r>
            <a:r>
              <a:rPr lang="en-US" altLang="ja-JP" sz="1600" i="1" dirty="0" smtClean="0"/>
              <a:t>et al. Human Reproduction Update</a:t>
            </a:r>
            <a:r>
              <a:rPr lang="en-US" altLang="ja-JP" sz="1600" dirty="0" smtClean="0"/>
              <a:t>, Vol.7, No.6 pp. 556–566, 2001</a:t>
            </a:r>
            <a:endParaRPr kumimoji="1" lang="ja-JP" altLang="en-US" sz="1600" dirty="0"/>
          </a:p>
        </p:txBody>
      </p:sp>
      <p:pic>
        <p:nvPicPr>
          <p:cNvPr id="4098" name="Picture 2"/>
          <p:cNvPicPr>
            <a:picLocks noChangeAspect="1" noChangeArrowheads="1"/>
          </p:cNvPicPr>
          <p:nvPr/>
        </p:nvPicPr>
        <p:blipFill>
          <a:blip r:embed="rId2" cstate="print"/>
          <a:srcRect/>
          <a:stretch>
            <a:fillRect/>
          </a:stretch>
        </p:blipFill>
        <p:spPr bwMode="auto">
          <a:xfrm>
            <a:off x="539552" y="1124743"/>
            <a:ext cx="6552728" cy="5176641"/>
          </a:xfrm>
          <a:prstGeom prst="rect">
            <a:avLst/>
          </a:prstGeom>
          <a:noFill/>
          <a:ln w="9525">
            <a:noFill/>
            <a:miter lim="800000"/>
            <a:headEnd/>
            <a:tailEnd/>
          </a:ln>
        </p:spPr>
      </p:pic>
      <p:sp>
        <p:nvSpPr>
          <p:cNvPr id="6" name="角丸四角形 5"/>
          <p:cNvSpPr/>
          <p:nvPr/>
        </p:nvSpPr>
        <p:spPr>
          <a:xfrm>
            <a:off x="323528" y="2204864"/>
            <a:ext cx="6696744" cy="1800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51520" y="188640"/>
            <a:ext cx="3438762" cy="769441"/>
          </a:xfrm>
          <a:prstGeom prst="rect">
            <a:avLst/>
          </a:prstGeom>
          <a:solidFill>
            <a:schemeClr val="accent5">
              <a:lumMod val="20000"/>
              <a:lumOff val="80000"/>
            </a:schemeClr>
          </a:solidFill>
        </p:spPr>
        <p:txBody>
          <a:bodyPr wrap="none" rtlCol="0">
            <a:spAutoFit/>
          </a:bodyPr>
          <a:lstStyle/>
          <a:p>
            <a:r>
              <a:rPr lang="ja-JP" altLang="en-US" sz="4400" dirty="0" smtClean="0"/>
              <a:t>腹腔鏡と癒着</a:t>
            </a:r>
            <a:endParaRPr lang="en-US" altLang="ja-JP" sz="4400" dirty="0" smtClean="0"/>
          </a:p>
        </p:txBody>
      </p:sp>
      <p:pic>
        <p:nvPicPr>
          <p:cNvPr id="1027" name="Picture 3"/>
          <p:cNvPicPr>
            <a:picLocks noChangeAspect="1" noChangeArrowheads="1"/>
          </p:cNvPicPr>
          <p:nvPr/>
        </p:nvPicPr>
        <p:blipFill>
          <a:blip r:embed="rId2" cstate="print"/>
          <a:srcRect/>
          <a:stretch>
            <a:fillRect/>
          </a:stretch>
        </p:blipFill>
        <p:spPr bwMode="auto">
          <a:xfrm>
            <a:off x="179512" y="1052736"/>
            <a:ext cx="8778427" cy="5805264"/>
          </a:xfrm>
          <a:prstGeom prst="rect">
            <a:avLst/>
          </a:prstGeom>
          <a:noFill/>
          <a:ln w="9525">
            <a:noFill/>
            <a:miter lim="800000"/>
            <a:headEnd/>
            <a:tailEnd/>
          </a:ln>
        </p:spPr>
      </p:pic>
      <p:sp>
        <p:nvSpPr>
          <p:cNvPr id="5" name="テキスト ボックス 4"/>
          <p:cNvSpPr txBox="1"/>
          <p:nvPr/>
        </p:nvSpPr>
        <p:spPr>
          <a:xfrm>
            <a:off x="3995937" y="332656"/>
            <a:ext cx="4536504" cy="584775"/>
          </a:xfrm>
          <a:prstGeom prst="rect">
            <a:avLst/>
          </a:prstGeom>
          <a:noFill/>
        </p:spPr>
        <p:txBody>
          <a:bodyPr wrap="square" rtlCol="0">
            <a:spAutoFit/>
          </a:bodyPr>
          <a:lstStyle/>
          <a:p>
            <a:r>
              <a:rPr lang="en-US" altLang="ja-JP" sz="1600" dirty="0" err="1" smtClean="0"/>
              <a:t>C.Nappi</a:t>
            </a:r>
            <a:r>
              <a:rPr lang="ja-JP" altLang="en-US" sz="1600" dirty="0" smtClean="0"/>
              <a:t> </a:t>
            </a:r>
            <a:r>
              <a:rPr lang="en-US" altLang="ja-JP" sz="1600" i="1" dirty="0" smtClean="0"/>
              <a:t>et al. Human Reproduction Update</a:t>
            </a:r>
            <a:r>
              <a:rPr lang="en-US" altLang="ja-JP" sz="1600" dirty="0" smtClean="0"/>
              <a:t>, Vol.13, No.4 pp. 379–394, 2007</a:t>
            </a:r>
            <a:endParaRPr kumimoji="1" lang="ja-JP" alt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323528" y="836712"/>
            <a:ext cx="3729325" cy="2232248"/>
          </a:xfrm>
          <a:prstGeom prst="rect">
            <a:avLst/>
          </a:prstGeom>
          <a:noFill/>
          <a:ln w="9525">
            <a:noFill/>
            <a:miter lim="800000"/>
            <a:headEnd/>
            <a:tailEnd/>
          </a:ln>
        </p:spPr>
      </p:pic>
      <p:pic>
        <p:nvPicPr>
          <p:cNvPr id="2053" name="Picture 5"/>
          <p:cNvPicPr>
            <a:picLocks noChangeAspect="1" noChangeArrowheads="1"/>
          </p:cNvPicPr>
          <p:nvPr/>
        </p:nvPicPr>
        <p:blipFill>
          <a:blip r:embed="rId3" cstate="print"/>
          <a:srcRect/>
          <a:stretch>
            <a:fillRect/>
          </a:stretch>
        </p:blipFill>
        <p:spPr bwMode="auto">
          <a:xfrm>
            <a:off x="323528" y="3212975"/>
            <a:ext cx="7704856" cy="3299889"/>
          </a:xfrm>
          <a:prstGeom prst="rect">
            <a:avLst/>
          </a:prstGeom>
          <a:noFill/>
          <a:ln w="9525">
            <a:noFill/>
            <a:miter lim="800000"/>
            <a:headEnd/>
            <a:tailEnd/>
          </a:ln>
        </p:spPr>
      </p:pic>
      <p:sp>
        <p:nvSpPr>
          <p:cNvPr id="8" name="角丸四角形 7"/>
          <p:cNvSpPr/>
          <p:nvPr/>
        </p:nvSpPr>
        <p:spPr>
          <a:xfrm>
            <a:off x="323528" y="2780928"/>
            <a:ext cx="3744416"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395536" y="5517232"/>
            <a:ext cx="7704856" cy="10081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355976" y="1988840"/>
            <a:ext cx="3960440" cy="1200329"/>
          </a:xfrm>
          <a:prstGeom prst="rect">
            <a:avLst/>
          </a:prstGeom>
          <a:noFill/>
        </p:spPr>
        <p:txBody>
          <a:bodyPr wrap="square" rtlCol="0">
            <a:spAutoFit/>
          </a:bodyPr>
          <a:lstStyle/>
          <a:p>
            <a:r>
              <a:rPr lang="en-US" altLang="ja-JP" b="1" dirty="0" smtClean="0">
                <a:solidFill>
                  <a:srgbClr val="0070C0"/>
                </a:solidFill>
              </a:rPr>
              <a:t>l</a:t>
            </a:r>
            <a:r>
              <a:rPr lang="en-US" altLang="ja-JP" dirty="0" smtClean="0"/>
              <a:t>, less adhesions in laparoscopic group;</a:t>
            </a:r>
          </a:p>
          <a:p>
            <a:r>
              <a:rPr lang="en-US" altLang="ja-JP" b="1" dirty="0" smtClean="0">
                <a:solidFill>
                  <a:srgbClr val="0070C0"/>
                </a:solidFill>
              </a:rPr>
              <a:t>L</a:t>
            </a:r>
            <a:r>
              <a:rPr lang="en-US" altLang="ja-JP" dirty="0" smtClean="0"/>
              <a:t>, less adhesions in </a:t>
            </a:r>
            <a:r>
              <a:rPr lang="en-US" altLang="ja-JP" dirty="0" err="1" smtClean="0"/>
              <a:t>laparotomy</a:t>
            </a:r>
            <a:r>
              <a:rPr lang="en-US" altLang="ja-JP" dirty="0" smtClean="0"/>
              <a:t> group; </a:t>
            </a:r>
          </a:p>
          <a:p>
            <a:r>
              <a:rPr lang="en-US" altLang="ja-JP" b="1" dirty="0" smtClean="0">
                <a:solidFill>
                  <a:srgbClr val="0070C0"/>
                </a:solidFill>
              </a:rPr>
              <a:t>=</a:t>
            </a:r>
            <a:r>
              <a:rPr lang="en-US" altLang="ja-JP" dirty="0" smtClean="0"/>
              <a:t>, same adhesions in both </a:t>
            </a:r>
            <a:r>
              <a:rPr lang="en-US" altLang="ja-JP" dirty="0" err="1" smtClean="0"/>
              <a:t>laparotomy</a:t>
            </a:r>
            <a:r>
              <a:rPr lang="en-US" altLang="ja-JP" dirty="0" smtClean="0"/>
              <a:t> and laparoscopy groups.</a:t>
            </a:r>
            <a:endParaRPr kumimoji="1" lang="ja-JP" altLang="en-US" dirty="0"/>
          </a:p>
        </p:txBody>
      </p:sp>
      <p:sp>
        <p:nvSpPr>
          <p:cNvPr id="11" name="テキスト ボックス 10"/>
          <p:cNvSpPr txBox="1"/>
          <p:nvPr/>
        </p:nvSpPr>
        <p:spPr>
          <a:xfrm>
            <a:off x="2627784" y="6488668"/>
            <a:ext cx="6440161" cy="338554"/>
          </a:xfrm>
          <a:prstGeom prst="rect">
            <a:avLst/>
          </a:prstGeom>
          <a:noFill/>
        </p:spPr>
        <p:txBody>
          <a:bodyPr wrap="none" rtlCol="0">
            <a:spAutoFit/>
          </a:bodyPr>
          <a:lstStyle/>
          <a:p>
            <a:r>
              <a:rPr lang="en-US" altLang="ja-JP" sz="1600" dirty="0" err="1" smtClean="0"/>
              <a:t>C.Nappi</a:t>
            </a:r>
            <a:r>
              <a:rPr lang="ja-JP" altLang="en-US" sz="1600" dirty="0" smtClean="0"/>
              <a:t> </a:t>
            </a:r>
            <a:r>
              <a:rPr lang="en-US" altLang="ja-JP" sz="1600" i="1" dirty="0" smtClean="0"/>
              <a:t>et al. Human Reproduction Update</a:t>
            </a:r>
            <a:r>
              <a:rPr lang="en-US" altLang="ja-JP" sz="1600" dirty="0" smtClean="0"/>
              <a:t>, Vol.13, No.4 pp. 379–394, 2007</a:t>
            </a:r>
            <a:endParaRPr kumimoji="1" lang="ja-JP" altLang="en-US" sz="1600" dirty="0"/>
          </a:p>
        </p:txBody>
      </p:sp>
      <p:sp>
        <p:nvSpPr>
          <p:cNvPr id="12" name="テキスト ボックス 11"/>
          <p:cNvSpPr txBox="1"/>
          <p:nvPr/>
        </p:nvSpPr>
        <p:spPr>
          <a:xfrm>
            <a:off x="4355976" y="260648"/>
            <a:ext cx="3888432" cy="1569660"/>
          </a:xfrm>
          <a:prstGeom prst="rect">
            <a:avLst/>
          </a:prstGeom>
          <a:noFill/>
        </p:spPr>
        <p:txBody>
          <a:bodyPr wrap="square" rtlCol="0">
            <a:spAutoFit/>
          </a:bodyPr>
          <a:lstStyle/>
          <a:p>
            <a:r>
              <a:rPr lang="ja-JP" altLang="en-US" sz="2400" b="1" dirty="0" smtClean="0"/>
              <a:t>臨床結果の整理では腹腔鏡で単純に癒着低減につながるとは言えない</a:t>
            </a:r>
            <a:endParaRPr lang="en-US" altLang="ja-JP" sz="2400" b="1" dirty="0" smtClean="0"/>
          </a:p>
          <a:p>
            <a:r>
              <a:rPr kumimoji="1" lang="ja-JP" altLang="en-US" sz="2400" b="1" dirty="0" smtClean="0"/>
              <a:t>→腹腔鏡下適用可能な材料</a:t>
            </a:r>
            <a:endParaRPr kumimoji="1" lang="ja-JP" altLang="en-US" sz="24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928662" y="2500306"/>
            <a:ext cx="7715304" cy="1661993"/>
          </a:xfrm>
          <a:prstGeom prst="rect">
            <a:avLst/>
          </a:prstGeom>
          <a:noFill/>
        </p:spPr>
        <p:txBody>
          <a:bodyPr wrap="square" rtlCol="0">
            <a:spAutoFit/>
          </a:bodyPr>
          <a:lstStyle/>
          <a:p>
            <a:r>
              <a:rPr lang="ja-JP" altLang="en-US" sz="4400" dirty="0" smtClean="0"/>
              <a:t>２．既存の腹膜癒着防止材料</a:t>
            </a:r>
            <a:endParaRPr lang="en-US" altLang="ja-JP" sz="4400" dirty="0" smtClean="0"/>
          </a:p>
          <a:p>
            <a:endParaRPr lang="en-US" altLang="ja-JP" sz="4000" dirty="0"/>
          </a:p>
          <a:p>
            <a:endParaRPr lang="en-US" altLang="ja-JP"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28596" y="285728"/>
            <a:ext cx="5121338" cy="769441"/>
          </a:xfrm>
          <a:prstGeom prst="rect">
            <a:avLst/>
          </a:prstGeom>
          <a:solidFill>
            <a:schemeClr val="accent5">
              <a:lumMod val="20000"/>
              <a:lumOff val="80000"/>
            </a:schemeClr>
          </a:solidFill>
        </p:spPr>
        <p:txBody>
          <a:bodyPr wrap="none" rtlCol="0">
            <a:spAutoFit/>
          </a:bodyPr>
          <a:lstStyle/>
          <a:p>
            <a:r>
              <a:rPr lang="en-US" altLang="ja-JP" sz="4400" dirty="0" err="1" smtClean="0"/>
              <a:t>Seprafilm</a:t>
            </a:r>
            <a:r>
              <a:rPr lang="en-US" altLang="ja-JP" sz="4400" dirty="0" smtClean="0"/>
              <a:t>®(</a:t>
            </a:r>
            <a:r>
              <a:rPr lang="en-US" altLang="ja-JP" sz="4400" dirty="0" err="1" smtClean="0"/>
              <a:t>Genzyme</a:t>
            </a:r>
            <a:r>
              <a:rPr lang="en-US" altLang="ja-JP" sz="4400" dirty="0" smtClean="0"/>
              <a:t>)</a:t>
            </a:r>
          </a:p>
        </p:txBody>
      </p:sp>
      <p:sp>
        <p:nvSpPr>
          <p:cNvPr id="4" name="正方形/長方形 3"/>
          <p:cNvSpPr/>
          <p:nvPr/>
        </p:nvSpPr>
        <p:spPr>
          <a:xfrm>
            <a:off x="4214810" y="3429000"/>
            <a:ext cx="2010615" cy="369332"/>
          </a:xfrm>
          <a:prstGeom prst="rect">
            <a:avLst/>
          </a:prstGeom>
        </p:spPr>
        <p:txBody>
          <a:bodyPr wrap="none">
            <a:spAutoFit/>
          </a:bodyPr>
          <a:lstStyle/>
          <a:p>
            <a:r>
              <a:rPr lang="en-US" altLang="ja-JP" dirty="0" smtClean="0"/>
              <a:t>http://seprafilm.jp/</a:t>
            </a:r>
            <a:endParaRPr lang="ja-JP" altLang="en-US" dirty="0"/>
          </a:p>
        </p:txBody>
      </p:sp>
      <p:pic>
        <p:nvPicPr>
          <p:cNvPr id="5122" name="Picture 2" descr="セプラフィルムイメージ"/>
          <p:cNvPicPr>
            <a:picLocks noChangeAspect="1" noChangeArrowheads="1"/>
          </p:cNvPicPr>
          <p:nvPr/>
        </p:nvPicPr>
        <p:blipFill>
          <a:blip r:embed="rId2" cstate="print"/>
          <a:srcRect/>
          <a:stretch>
            <a:fillRect/>
          </a:stretch>
        </p:blipFill>
        <p:spPr bwMode="auto">
          <a:xfrm>
            <a:off x="428596" y="1214423"/>
            <a:ext cx="3304007" cy="2643206"/>
          </a:xfrm>
          <a:prstGeom prst="rect">
            <a:avLst/>
          </a:prstGeom>
          <a:noFill/>
        </p:spPr>
      </p:pic>
      <p:sp>
        <p:nvSpPr>
          <p:cNvPr id="6" name="テキスト ボックス 5"/>
          <p:cNvSpPr txBox="1"/>
          <p:nvPr/>
        </p:nvSpPr>
        <p:spPr>
          <a:xfrm>
            <a:off x="4000496" y="1714488"/>
            <a:ext cx="3857652" cy="1384995"/>
          </a:xfrm>
          <a:prstGeom prst="rect">
            <a:avLst/>
          </a:prstGeom>
          <a:noFill/>
        </p:spPr>
        <p:txBody>
          <a:bodyPr wrap="square" rtlCol="0">
            <a:spAutoFit/>
          </a:bodyPr>
          <a:lstStyle/>
          <a:p>
            <a:r>
              <a:rPr lang="ja-JP" altLang="en-US" sz="2800" dirty="0" smtClean="0"/>
              <a:t>ＨＡ（ヒアルロン酸）・</a:t>
            </a:r>
            <a:endParaRPr lang="en-US" altLang="ja-JP" sz="2800" dirty="0" smtClean="0"/>
          </a:p>
          <a:p>
            <a:r>
              <a:rPr lang="ja-JP" altLang="en-US" sz="2800" dirty="0" smtClean="0"/>
              <a:t>ＣＭＣ（カルボキシメチルセルロース）シート</a:t>
            </a:r>
            <a:endParaRPr kumimoji="1" lang="ja-JP" altLang="en-US" sz="2800" dirty="0"/>
          </a:p>
        </p:txBody>
      </p:sp>
      <p:sp>
        <p:nvSpPr>
          <p:cNvPr id="7" name="テキスト ボックス 6"/>
          <p:cNvSpPr txBox="1"/>
          <p:nvPr/>
        </p:nvSpPr>
        <p:spPr>
          <a:xfrm>
            <a:off x="285720" y="3929066"/>
            <a:ext cx="5144037" cy="769441"/>
          </a:xfrm>
          <a:prstGeom prst="rect">
            <a:avLst/>
          </a:prstGeom>
          <a:solidFill>
            <a:schemeClr val="accent5">
              <a:lumMod val="20000"/>
              <a:lumOff val="80000"/>
            </a:schemeClr>
          </a:solidFill>
        </p:spPr>
        <p:txBody>
          <a:bodyPr wrap="none" rtlCol="0">
            <a:spAutoFit/>
          </a:bodyPr>
          <a:lstStyle/>
          <a:p>
            <a:r>
              <a:rPr lang="en-US" altLang="ja-JP" sz="4400" dirty="0" err="1" smtClean="0"/>
              <a:t>Intraceed</a:t>
            </a:r>
            <a:r>
              <a:rPr lang="en-US" altLang="ja-JP" sz="4400" dirty="0" smtClean="0"/>
              <a:t>®(</a:t>
            </a:r>
            <a:r>
              <a:rPr lang="en-US" altLang="ja-JP" sz="4400" dirty="0" err="1" smtClean="0"/>
              <a:t>Gynecare</a:t>
            </a:r>
            <a:r>
              <a:rPr lang="en-US" altLang="ja-JP" sz="4400" dirty="0" smtClean="0"/>
              <a:t>)</a:t>
            </a:r>
          </a:p>
        </p:txBody>
      </p:sp>
      <p:pic>
        <p:nvPicPr>
          <p:cNvPr id="8" name="Picture 73" descr="Interceed"/>
          <p:cNvPicPr>
            <a:picLocks noChangeAspect="1" noChangeArrowheads="1"/>
          </p:cNvPicPr>
          <p:nvPr/>
        </p:nvPicPr>
        <p:blipFill>
          <a:blip r:embed="rId3" cstate="print"/>
          <a:srcRect/>
          <a:stretch>
            <a:fillRect/>
          </a:stretch>
        </p:blipFill>
        <p:spPr bwMode="auto">
          <a:xfrm>
            <a:off x="500034" y="4721628"/>
            <a:ext cx="2643206" cy="2136372"/>
          </a:xfrm>
          <a:prstGeom prst="rect">
            <a:avLst/>
          </a:prstGeom>
          <a:noFill/>
          <a:ln w="9525">
            <a:noFill/>
            <a:miter lim="800000"/>
            <a:headEnd/>
            <a:tailEnd/>
          </a:ln>
        </p:spPr>
      </p:pic>
      <p:pic>
        <p:nvPicPr>
          <p:cNvPr id="9" name="図 8" descr="インターシードとセプラ.JPG"/>
          <p:cNvPicPr>
            <a:picLocks noChangeAspect="1"/>
          </p:cNvPicPr>
          <p:nvPr/>
        </p:nvPicPr>
        <p:blipFill>
          <a:blip r:embed="rId4" cstate="print"/>
          <a:srcRect l="8839" t="10214" r="12471" b="2980"/>
          <a:stretch>
            <a:fillRect/>
          </a:stretch>
        </p:blipFill>
        <p:spPr>
          <a:xfrm>
            <a:off x="6000760" y="4714884"/>
            <a:ext cx="2646183" cy="1954104"/>
          </a:xfrm>
          <a:prstGeom prst="rect">
            <a:avLst/>
          </a:prstGeom>
        </p:spPr>
      </p:pic>
      <p:sp>
        <p:nvSpPr>
          <p:cNvPr id="10" name="テキスト ボックス 9"/>
          <p:cNvSpPr txBox="1"/>
          <p:nvPr/>
        </p:nvSpPr>
        <p:spPr>
          <a:xfrm>
            <a:off x="3286116" y="4929198"/>
            <a:ext cx="2357454" cy="954107"/>
          </a:xfrm>
          <a:prstGeom prst="rect">
            <a:avLst/>
          </a:prstGeom>
          <a:noFill/>
        </p:spPr>
        <p:txBody>
          <a:bodyPr wrap="square" rtlCol="0">
            <a:spAutoFit/>
          </a:bodyPr>
          <a:lstStyle/>
          <a:p>
            <a:r>
              <a:rPr kumimoji="1" lang="ja-JP" altLang="en-US" sz="2800" dirty="0" smtClean="0"/>
              <a:t>再生酸化セルロースシート</a:t>
            </a:r>
            <a:endParaRPr kumimoji="1" lang="ja-JP" altLang="en-US" sz="2800" dirty="0"/>
          </a:p>
        </p:txBody>
      </p:sp>
      <p:sp>
        <p:nvSpPr>
          <p:cNvPr id="11" name="正方形/長方形 10"/>
          <p:cNvSpPr/>
          <p:nvPr/>
        </p:nvSpPr>
        <p:spPr>
          <a:xfrm>
            <a:off x="2786050" y="6286520"/>
            <a:ext cx="2928958" cy="369332"/>
          </a:xfrm>
          <a:prstGeom prst="rect">
            <a:avLst/>
          </a:prstGeom>
        </p:spPr>
        <p:txBody>
          <a:bodyPr wrap="square">
            <a:spAutoFit/>
          </a:bodyPr>
          <a:lstStyle/>
          <a:p>
            <a:r>
              <a:rPr lang="en-US" altLang="ja-JP" dirty="0" smtClean="0"/>
              <a:t>http://www.ethicon360.com</a:t>
            </a:r>
            <a:endParaRPr lang="ja-JP"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8596" y="285728"/>
            <a:ext cx="4379532" cy="769441"/>
          </a:xfrm>
          <a:prstGeom prst="rect">
            <a:avLst/>
          </a:prstGeom>
          <a:solidFill>
            <a:schemeClr val="accent5">
              <a:lumMod val="20000"/>
              <a:lumOff val="80000"/>
            </a:schemeClr>
          </a:solidFill>
        </p:spPr>
        <p:txBody>
          <a:bodyPr wrap="none" rtlCol="0">
            <a:spAutoFit/>
          </a:bodyPr>
          <a:lstStyle/>
          <a:p>
            <a:r>
              <a:rPr lang="en-US" altLang="ja-JP" sz="4400" dirty="0" err="1" smtClean="0"/>
              <a:t>Intergel</a:t>
            </a:r>
            <a:r>
              <a:rPr lang="en-US" altLang="ja-JP" sz="4400" dirty="0" smtClean="0"/>
              <a:t>®(</a:t>
            </a:r>
            <a:r>
              <a:rPr lang="en-US" altLang="ja-JP" sz="4400" dirty="0" err="1" smtClean="0"/>
              <a:t>Lifecore</a:t>
            </a:r>
            <a:r>
              <a:rPr lang="en-US" altLang="ja-JP" sz="4400" dirty="0" smtClean="0"/>
              <a:t>)</a:t>
            </a:r>
          </a:p>
        </p:txBody>
      </p:sp>
      <p:pic>
        <p:nvPicPr>
          <p:cNvPr id="3" name="Picture 76" descr="rx5photo_intergel"/>
          <p:cNvPicPr>
            <a:picLocks noChangeAspect="1" noChangeArrowheads="1"/>
          </p:cNvPicPr>
          <p:nvPr/>
        </p:nvPicPr>
        <p:blipFill>
          <a:blip r:embed="rId2" cstate="print"/>
          <a:srcRect/>
          <a:stretch>
            <a:fillRect/>
          </a:stretch>
        </p:blipFill>
        <p:spPr bwMode="auto">
          <a:xfrm>
            <a:off x="755576" y="1268760"/>
            <a:ext cx="2376264" cy="2390933"/>
          </a:xfrm>
          <a:prstGeom prst="rect">
            <a:avLst/>
          </a:prstGeom>
          <a:noFill/>
          <a:ln w="9525">
            <a:noFill/>
            <a:miter lim="800000"/>
            <a:headEnd/>
            <a:tailEnd/>
          </a:ln>
        </p:spPr>
      </p:pic>
      <p:sp>
        <p:nvSpPr>
          <p:cNvPr id="4" name="テキスト ボックス 3"/>
          <p:cNvSpPr txBox="1"/>
          <p:nvPr/>
        </p:nvSpPr>
        <p:spPr>
          <a:xfrm>
            <a:off x="3131840" y="1412776"/>
            <a:ext cx="4150244" cy="954107"/>
          </a:xfrm>
          <a:prstGeom prst="rect">
            <a:avLst/>
          </a:prstGeom>
          <a:noFill/>
        </p:spPr>
        <p:txBody>
          <a:bodyPr wrap="square" rtlCol="0">
            <a:spAutoFit/>
          </a:bodyPr>
          <a:lstStyle/>
          <a:p>
            <a:r>
              <a:rPr kumimoji="1" lang="ja-JP" altLang="en-US" sz="2800" dirty="0" smtClean="0"/>
              <a:t>鉄イオン架橋ヒアルロン酸</a:t>
            </a:r>
            <a:endParaRPr kumimoji="1" lang="en-US" altLang="ja-JP" sz="2800" dirty="0" smtClean="0"/>
          </a:p>
          <a:p>
            <a:r>
              <a:rPr lang="ja-JP" altLang="en-US" sz="2800" dirty="0" smtClean="0"/>
              <a:t>ゲル</a:t>
            </a:r>
            <a:endParaRPr kumimoji="1" lang="ja-JP" altLang="en-US" sz="2800" dirty="0"/>
          </a:p>
        </p:txBody>
      </p:sp>
      <p:sp>
        <p:nvSpPr>
          <p:cNvPr id="5" name="テキスト ボックス 4"/>
          <p:cNvSpPr txBox="1"/>
          <p:nvPr/>
        </p:nvSpPr>
        <p:spPr>
          <a:xfrm>
            <a:off x="539552" y="3789040"/>
            <a:ext cx="3941656" cy="769441"/>
          </a:xfrm>
          <a:prstGeom prst="rect">
            <a:avLst/>
          </a:prstGeom>
          <a:solidFill>
            <a:schemeClr val="accent5">
              <a:lumMod val="20000"/>
              <a:lumOff val="80000"/>
            </a:schemeClr>
          </a:solidFill>
        </p:spPr>
        <p:txBody>
          <a:bodyPr wrap="none" rtlCol="0">
            <a:spAutoFit/>
          </a:bodyPr>
          <a:lstStyle/>
          <a:p>
            <a:r>
              <a:rPr lang="en-US" altLang="ja-JP" sz="4400" dirty="0" smtClean="0"/>
              <a:t>Preclude®(Gore)</a:t>
            </a:r>
          </a:p>
        </p:txBody>
      </p:sp>
      <p:sp>
        <p:nvSpPr>
          <p:cNvPr id="6" name="テキスト ボックス 5"/>
          <p:cNvSpPr txBox="1"/>
          <p:nvPr/>
        </p:nvSpPr>
        <p:spPr>
          <a:xfrm>
            <a:off x="4607496" y="4149080"/>
            <a:ext cx="4536504" cy="954107"/>
          </a:xfrm>
          <a:prstGeom prst="rect">
            <a:avLst/>
          </a:prstGeom>
          <a:noFill/>
        </p:spPr>
        <p:txBody>
          <a:bodyPr wrap="square" rtlCol="0">
            <a:spAutoFit/>
          </a:bodyPr>
          <a:lstStyle/>
          <a:p>
            <a:r>
              <a:rPr kumimoji="1" lang="en-US" altLang="ja-JP" sz="2800" dirty="0" smtClean="0"/>
              <a:t>PTFE</a:t>
            </a:r>
            <a:r>
              <a:rPr kumimoji="1" lang="ja-JP" altLang="en-US" sz="2800" dirty="0" smtClean="0"/>
              <a:t>フィルム</a:t>
            </a:r>
            <a:endParaRPr kumimoji="1" lang="en-US" altLang="ja-JP" sz="2800" dirty="0" smtClean="0"/>
          </a:p>
          <a:p>
            <a:r>
              <a:rPr lang="ja-JP" altLang="en-US" sz="2800" dirty="0" smtClean="0"/>
              <a:t>　　腹膜癒着・心膜癒着防止</a:t>
            </a:r>
            <a:endParaRPr kumimoji="1" lang="ja-JP" altLang="en-US" sz="2800" dirty="0"/>
          </a:p>
        </p:txBody>
      </p:sp>
      <p:pic>
        <p:nvPicPr>
          <p:cNvPr id="7" name="Picture 6"/>
          <p:cNvPicPr>
            <a:picLocks noChangeAspect="1" noChangeArrowheads="1"/>
          </p:cNvPicPr>
          <p:nvPr/>
        </p:nvPicPr>
        <p:blipFill>
          <a:blip r:embed="rId3" cstate="print"/>
          <a:srcRect/>
          <a:stretch>
            <a:fillRect/>
          </a:stretch>
        </p:blipFill>
        <p:spPr bwMode="auto">
          <a:xfrm>
            <a:off x="467544" y="4730743"/>
            <a:ext cx="3024336" cy="2127257"/>
          </a:xfrm>
          <a:prstGeom prst="rect">
            <a:avLst/>
          </a:prstGeom>
          <a:noFill/>
          <a:ln w="9525">
            <a:noFill/>
            <a:miter lim="800000"/>
            <a:headEnd/>
            <a:tailEnd/>
          </a:ln>
        </p:spPr>
      </p:pic>
      <p:pic>
        <p:nvPicPr>
          <p:cNvPr id="8" name="Picture 18"/>
          <p:cNvPicPr>
            <a:picLocks noChangeAspect="1" noChangeArrowheads="1"/>
          </p:cNvPicPr>
          <p:nvPr/>
        </p:nvPicPr>
        <p:blipFill>
          <a:blip r:embed="rId4" cstate="print"/>
          <a:srcRect/>
          <a:stretch>
            <a:fillRect/>
          </a:stretch>
        </p:blipFill>
        <p:spPr bwMode="auto">
          <a:xfrm>
            <a:off x="3491880" y="5157192"/>
            <a:ext cx="1944688" cy="1350962"/>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95536" y="476672"/>
            <a:ext cx="5516638" cy="769441"/>
          </a:xfrm>
          <a:prstGeom prst="rect">
            <a:avLst/>
          </a:prstGeom>
          <a:solidFill>
            <a:schemeClr val="accent5">
              <a:lumMod val="20000"/>
              <a:lumOff val="80000"/>
            </a:schemeClr>
          </a:solidFill>
        </p:spPr>
        <p:txBody>
          <a:bodyPr wrap="none" rtlCol="0">
            <a:spAutoFit/>
          </a:bodyPr>
          <a:lstStyle/>
          <a:p>
            <a:r>
              <a:rPr lang="en-US" altLang="ja-JP" sz="4400" dirty="0" smtClean="0"/>
              <a:t>Repel-CV®(</a:t>
            </a:r>
            <a:r>
              <a:rPr lang="en-US" altLang="ja-JP" sz="4400" dirty="0" err="1" smtClean="0"/>
              <a:t>SyntheMed</a:t>
            </a:r>
            <a:r>
              <a:rPr lang="en-US" altLang="ja-JP" sz="4400" dirty="0" smtClean="0"/>
              <a:t>)</a:t>
            </a:r>
          </a:p>
        </p:txBody>
      </p:sp>
      <p:pic>
        <p:nvPicPr>
          <p:cNvPr id="8194" name="Picture 2"/>
          <p:cNvPicPr>
            <a:picLocks noChangeAspect="1" noChangeArrowheads="1"/>
          </p:cNvPicPr>
          <p:nvPr/>
        </p:nvPicPr>
        <p:blipFill>
          <a:blip r:embed="rId2" cstate="print"/>
          <a:srcRect/>
          <a:stretch>
            <a:fillRect/>
          </a:stretch>
        </p:blipFill>
        <p:spPr bwMode="auto">
          <a:xfrm>
            <a:off x="5940152" y="1844824"/>
            <a:ext cx="3021512" cy="2358629"/>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251520" y="1700808"/>
            <a:ext cx="5943600" cy="1549400"/>
          </a:xfrm>
          <a:prstGeom prst="rect">
            <a:avLst/>
          </a:prstGeom>
          <a:noFill/>
          <a:ln w="9525">
            <a:noFill/>
            <a:miter lim="800000"/>
            <a:headEnd/>
            <a:tailEnd/>
          </a:ln>
        </p:spPr>
      </p:pic>
      <p:sp>
        <p:nvSpPr>
          <p:cNvPr id="7" name="正方形/長方形 6"/>
          <p:cNvSpPr/>
          <p:nvPr/>
        </p:nvSpPr>
        <p:spPr>
          <a:xfrm>
            <a:off x="4283968" y="6211669"/>
            <a:ext cx="4572000" cy="646331"/>
          </a:xfrm>
          <a:prstGeom prst="rect">
            <a:avLst/>
          </a:prstGeom>
        </p:spPr>
        <p:txBody>
          <a:bodyPr>
            <a:spAutoFit/>
          </a:bodyPr>
          <a:lstStyle/>
          <a:p>
            <a:r>
              <a:rPr lang="en-US" altLang="ja-JP" dirty="0" smtClean="0"/>
              <a:t>http://www.fda.gov/MedicalDevices/ProductsandMedicalProcedures/</a:t>
            </a:r>
            <a:endParaRPr lang="ja-JP" altLang="en-US" dirty="0"/>
          </a:p>
        </p:txBody>
      </p:sp>
      <p:sp>
        <p:nvSpPr>
          <p:cNvPr id="8" name="テキスト ボックス 7"/>
          <p:cNvSpPr txBox="1"/>
          <p:nvPr/>
        </p:nvSpPr>
        <p:spPr>
          <a:xfrm>
            <a:off x="251520" y="3284984"/>
            <a:ext cx="4536504" cy="954107"/>
          </a:xfrm>
          <a:prstGeom prst="rect">
            <a:avLst/>
          </a:prstGeom>
          <a:noFill/>
        </p:spPr>
        <p:txBody>
          <a:bodyPr wrap="square" rtlCol="0">
            <a:spAutoFit/>
          </a:bodyPr>
          <a:lstStyle/>
          <a:p>
            <a:r>
              <a:rPr lang="en-US" altLang="ja-JP" sz="2800" dirty="0" smtClean="0"/>
              <a:t>PEG</a:t>
            </a:r>
            <a:r>
              <a:rPr lang="ja-JP" altLang="en-US" sz="2800" dirty="0" smtClean="0"/>
              <a:t>・</a:t>
            </a:r>
            <a:r>
              <a:rPr lang="en-US" altLang="ja-JP" sz="2800" dirty="0" smtClean="0"/>
              <a:t>PLA</a:t>
            </a:r>
            <a:r>
              <a:rPr lang="ja-JP" altLang="en-US" sz="2800" dirty="0" smtClean="0"/>
              <a:t>フィルム</a:t>
            </a:r>
            <a:endParaRPr lang="en-US" altLang="ja-JP" sz="2800" dirty="0" smtClean="0"/>
          </a:p>
          <a:p>
            <a:r>
              <a:rPr lang="ja-JP" altLang="en-US" sz="2800" dirty="0" smtClean="0"/>
              <a:t>　　心膜癒着防止</a:t>
            </a:r>
            <a:endParaRPr kumimoji="1" lang="ja-JP" altLang="en-US" sz="2800" dirty="0"/>
          </a:p>
        </p:txBody>
      </p:sp>
      <p:sp>
        <p:nvSpPr>
          <p:cNvPr id="9" name="テキスト ボックス 8"/>
          <p:cNvSpPr txBox="1"/>
          <p:nvPr/>
        </p:nvSpPr>
        <p:spPr>
          <a:xfrm>
            <a:off x="3779912" y="3717032"/>
            <a:ext cx="2821157" cy="523220"/>
          </a:xfrm>
          <a:prstGeom prst="rect">
            <a:avLst/>
          </a:prstGeom>
          <a:noFill/>
        </p:spPr>
        <p:txBody>
          <a:bodyPr wrap="none" rtlCol="0">
            <a:spAutoFit/>
          </a:bodyPr>
          <a:lstStyle/>
          <a:p>
            <a:r>
              <a:rPr kumimoji="1" lang="en-US" altLang="ja-JP" sz="2800" dirty="0" smtClean="0"/>
              <a:t>2009</a:t>
            </a:r>
            <a:r>
              <a:rPr kumimoji="1" lang="ja-JP" altLang="en-US" sz="2800" dirty="0" smtClean="0"/>
              <a:t>年　</a:t>
            </a:r>
            <a:r>
              <a:rPr kumimoji="1" lang="en-US" altLang="ja-JP" sz="2800" dirty="0" smtClean="0"/>
              <a:t>FDA</a:t>
            </a:r>
            <a:r>
              <a:rPr kumimoji="1" lang="ja-JP" altLang="en-US" sz="2800" dirty="0" smtClean="0"/>
              <a:t>認可</a:t>
            </a:r>
            <a:endParaRPr kumimoji="1" lang="ja-JP" altLang="en-US" sz="2800" dirty="0"/>
          </a:p>
        </p:txBody>
      </p:sp>
      <p:sp>
        <p:nvSpPr>
          <p:cNvPr id="10" name="下矢印 9"/>
          <p:cNvSpPr/>
          <p:nvPr/>
        </p:nvSpPr>
        <p:spPr>
          <a:xfrm rot="16200000">
            <a:off x="3167559" y="3681313"/>
            <a:ext cx="428628"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Picture 20"/>
          <p:cNvPicPr>
            <a:picLocks noChangeAspect="1" noChangeArrowheads="1"/>
          </p:cNvPicPr>
          <p:nvPr/>
        </p:nvPicPr>
        <p:blipFill>
          <a:blip r:embed="rId4" cstate="print"/>
          <a:srcRect/>
          <a:stretch>
            <a:fillRect/>
          </a:stretch>
        </p:blipFill>
        <p:spPr bwMode="auto">
          <a:xfrm>
            <a:off x="539552" y="4941168"/>
            <a:ext cx="2305050" cy="1138238"/>
          </a:xfrm>
          <a:prstGeom prst="rect">
            <a:avLst/>
          </a:prstGeom>
          <a:noFill/>
          <a:ln w="9525">
            <a:noFill/>
            <a:miter lim="800000"/>
            <a:headEnd/>
            <a:tailEnd/>
          </a:ln>
        </p:spPr>
      </p:pic>
      <p:pic>
        <p:nvPicPr>
          <p:cNvPr id="12" name="Picture 10"/>
          <p:cNvPicPr>
            <a:picLocks noChangeAspect="1" noChangeArrowheads="1"/>
          </p:cNvPicPr>
          <p:nvPr/>
        </p:nvPicPr>
        <p:blipFill>
          <a:blip r:embed="rId5" cstate="print"/>
          <a:srcRect/>
          <a:stretch>
            <a:fillRect/>
          </a:stretch>
        </p:blipFill>
        <p:spPr bwMode="auto">
          <a:xfrm>
            <a:off x="3851920" y="5085184"/>
            <a:ext cx="4681537" cy="1125538"/>
          </a:xfrm>
          <a:prstGeom prst="rect">
            <a:avLst/>
          </a:prstGeom>
          <a:noFill/>
          <a:ln w="9525">
            <a:noFill/>
            <a:miter lim="800000"/>
            <a:headEnd/>
            <a:tailEnd/>
          </a:ln>
        </p:spPr>
      </p:pic>
      <p:sp>
        <p:nvSpPr>
          <p:cNvPr id="13" name="正方形/長方形 12"/>
          <p:cNvSpPr/>
          <p:nvPr/>
        </p:nvSpPr>
        <p:spPr>
          <a:xfrm>
            <a:off x="467544" y="4509120"/>
            <a:ext cx="558679" cy="369332"/>
          </a:xfrm>
          <a:prstGeom prst="rect">
            <a:avLst/>
          </a:prstGeom>
        </p:spPr>
        <p:txBody>
          <a:bodyPr wrap="none">
            <a:spAutoFit/>
          </a:bodyPr>
          <a:lstStyle/>
          <a:p>
            <a:r>
              <a:rPr lang="en-US" altLang="ja-JP" dirty="0" smtClean="0"/>
              <a:t>PEG</a:t>
            </a:r>
            <a:endParaRPr lang="ja-JP" altLang="en-US" dirty="0"/>
          </a:p>
        </p:txBody>
      </p:sp>
      <p:sp>
        <p:nvSpPr>
          <p:cNvPr id="14" name="正方形/長方形 13"/>
          <p:cNvSpPr/>
          <p:nvPr/>
        </p:nvSpPr>
        <p:spPr>
          <a:xfrm>
            <a:off x="3995936" y="4581128"/>
            <a:ext cx="674672" cy="369332"/>
          </a:xfrm>
          <a:prstGeom prst="rect">
            <a:avLst/>
          </a:prstGeom>
        </p:spPr>
        <p:txBody>
          <a:bodyPr wrap="none">
            <a:spAutoFit/>
          </a:bodyPr>
          <a:lstStyle/>
          <a:p>
            <a:r>
              <a:rPr lang="en-US" altLang="ja-JP" dirty="0" smtClean="0"/>
              <a:t>PLGA</a:t>
            </a:r>
            <a:endParaRPr lang="ja-JP"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528" y="188640"/>
            <a:ext cx="4919937" cy="707886"/>
          </a:xfrm>
          <a:prstGeom prst="rect">
            <a:avLst/>
          </a:prstGeom>
          <a:solidFill>
            <a:schemeClr val="accent5">
              <a:lumMod val="20000"/>
              <a:lumOff val="80000"/>
            </a:schemeClr>
          </a:solidFill>
        </p:spPr>
        <p:txBody>
          <a:bodyPr wrap="none" rtlCol="0">
            <a:spAutoFit/>
          </a:bodyPr>
          <a:lstStyle/>
          <a:p>
            <a:r>
              <a:rPr kumimoji="1" lang="ja-JP" altLang="en-US" sz="4000" dirty="0" smtClean="0"/>
              <a:t>トレハロースの量産化</a:t>
            </a:r>
            <a:endParaRPr kumimoji="1" lang="ja-JP" altLang="en-US" sz="4000" dirty="0"/>
          </a:p>
        </p:txBody>
      </p:sp>
      <p:sp>
        <p:nvSpPr>
          <p:cNvPr id="4" name="正方形/長方形 3"/>
          <p:cNvSpPr/>
          <p:nvPr/>
        </p:nvSpPr>
        <p:spPr>
          <a:xfrm>
            <a:off x="251520" y="836712"/>
            <a:ext cx="8640960" cy="830997"/>
          </a:xfrm>
          <a:prstGeom prst="rect">
            <a:avLst/>
          </a:prstGeom>
        </p:spPr>
        <p:txBody>
          <a:bodyPr wrap="square">
            <a:spAutoFit/>
          </a:bodyPr>
          <a:lstStyle/>
          <a:p>
            <a:r>
              <a:rPr lang="en-US" altLang="ja-JP" sz="2400" b="1" dirty="0" smtClean="0"/>
              <a:t>1994</a:t>
            </a:r>
            <a:r>
              <a:rPr lang="ja-JP" altLang="en-US" sz="2400" b="1" dirty="0" smtClean="0"/>
              <a:t>年</a:t>
            </a:r>
            <a:r>
              <a:rPr lang="ja-JP" altLang="en-US" sz="2400" dirty="0" smtClean="0"/>
              <a:t>　　岡山のデンプン糖化メーカー・林原の丸田和彦らが従来不可能といわれていたでん粉からの安価な大量生産法を確立</a:t>
            </a:r>
            <a:endParaRPr lang="en-US" altLang="ja-JP" sz="2400" dirty="0" smtClean="0"/>
          </a:p>
        </p:txBody>
      </p:sp>
      <p:pic>
        <p:nvPicPr>
          <p:cNvPr id="30722" name="Picture 2" descr="http://www.hayashibarashoji.jp/product/treha/images/whats/imgTreha01.jpg"/>
          <p:cNvPicPr>
            <a:picLocks noChangeAspect="1" noChangeArrowheads="1"/>
          </p:cNvPicPr>
          <p:nvPr/>
        </p:nvPicPr>
        <p:blipFill>
          <a:blip r:embed="rId2" cstate="print"/>
          <a:srcRect/>
          <a:stretch>
            <a:fillRect/>
          </a:stretch>
        </p:blipFill>
        <p:spPr bwMode="auto">
          <a:xfrm>
            <a:off x="7239000" y="2492896"/>
            <a:ext cx="1905000" cy="2286001"/>
          </a:xfrm>
          <a:prstGeom prst="rect">
            <a:avLst/>
          </a:prstGeom>
          <a:noFill/>
        </p:spPr>
      </p:pic>
      <p:sp>
        <p:nvSpPr>
          <p:cNvPr id="7" name="テキスト ボックス 6"/>
          <p:cNvSpPr txBox="1"/>
          <p:nvPr/>
        </p:nvSpPr>
        <p:spPr>
          <a:xfrm>
            <a:off x="3203848" y="6488668"/>
            <a:ext cx="5665462" cy="369332"/>
          </a:xfrm>
          <a:prstGeom prst="rect">
            <a:avLst/>
          </a:prstGeom>
          <a:noFill/>
        </p:spPr>
        <p:txBody>
          <a:bodyPr wrap="none" rtlCol="0">
            <a:spAutoFit/>
          </a:bodyPr>
          <a:lstStyle/>
          <a:p>
            <a:r>
              <a:rPr lang="en-US" altLang="ja-JP" dirty="0" smtClean="0"/>
              <a:t>http://www.hayashibarashoji.jp/product/treha/index.html</a:t>
            </a:r>
            <a:endParaRPr kumimoji="1" lang="ja-JP" altLang="en-US" dirty="0"/>
          </a:p>
        </p:txBody>
      </p:sp>
      <p:pic>
        <p:nvPicPr>
          <p:cNvPr id="30724" name="Picture 4" descr="http://www.hayashibarashoji.jp/product/treha/images/seizou/imgSeizou01.gif"/>
          <p:cNvPicPr>
            <a:picLocks noChangeAspect="1" noChangeArrowheads="1"/>
          </p:cNvPicPr>
          <p:nvPr/>
        </p:nvPicPr>
        <p:blipFill>
          <a:blip r:embed="rId3" cstate="print"/>
          <a:srcRect/>
          <a:stretch>
            <a:fillRect/>
          </a:stretch>
        </p:blipFill>
        <p:spPr bwMode="auto">
          <a:xfrm>
            <a:off x="323528" y="3284984"/>
            <a:ext cx="2095500" cy="3476626"/>
          </a:xfrm>
          <a:prstGeom prst="rect">
            <a:avLst/>
          </a:prstGeom>
          <a:noFill/>
        </p:spPr>
      </p:pic>
      <p:sp>
        <p:nvSpPr>
          <p:cNvPr id="8" name="正方形/長方形 7"/>
          <p:cNvSpPr/>
          <p:nvPr/>
        </p:nvSpPr>
        <p:spPr>
          <a:xfrm>
            <a:off x="2195736" y="4294837"/>
            <a:ext cx="3344185" cy="646331"/>
          </a:xfrm>
          <a:prstGeom prst="rect">
            <a:avLst/>
          </a:prstGeom>
        </p:spPr>
        <p:txBody>
          <a:bodyPr wrap="none">
            <a:spAutoFit/>
          </a:bodyPr>
          <a:lstStyle/>
          <a:p>
            <a:r>
              <a:rPr lang="ja-JP" altLang="en-US" b="1" dirty="0" smtClean="0"/>
              <a:t>グリコシルトレハロース生成酵素</a:t>
            </a:r>
            <a:endParaRPr lang="en-US" altLang="ja-JP" b="1" dirty="0" smtClean="0"/>
          </a:p>
          <a:p>
            <a:r>
              <a:rPr lang="en-US" altLang="ja-JP" b="1" dirty="0" smtClean="0"/>
              <a:t>(</a:t>
            </a:r>
            <a:r>
              <a:rPr lang="en-US" altLang="ja-JP" b="1" dirty="0" err="1" smtClean="0"/>
              <a:t>MTSase</a:t>
            </a:r>
            <a:r>
              <a:rPr lang="ja-JP" altLang="en-US" b="1" dirty="0" smtClean="0"/>
              <a:t>）</a:t>
            </a:r>
            <a:endParaRPr lang="ja-JP" altLang="en-US" b="1" dirty="0"/>
          </a:p>
        </p:txBody>
      </p:sp>
      <p:sp>
        <p:nvSpPr>
          <p:cNvPr id="9" name="正方形/長方形 8"/>
          <p:cNvSpPr/>
          <p:nvPr/>
        </p:nvSpPr>
        <p:spPr>
          <a:xfrm>
            <a:off x="2339752" y="5157192"/>
            <a:ext cx="3299301" cy="369332"/>
          </a:xfrm>
          <a:prstGeom prst="rect">
            <a:avLst/>
          </a:prstGeom>
        </p:spPr>
        <p:txBody>
          <a:bodyPr wrap="none">
            <a:spAutoFit/>
          </a:bodyPr>
          <a:lstStyle/>
          <a:p>
            <a:r>
              <a:rPr lang="ja-JP" altLang="en-US" b="1" dirty="0" smtClean="0"/>
              <a:t>トレハロース遊離酵素</a:t>
            </a:r>
            <a:r>
              <a:rPr lang="en-US" altLang="ja-JP" b="1" dirty="0" smtClean="0"/>
              <a:t>(</a:t>
            </a:r>
            <a:r>
              <a:rPr lang="en-US" altLang="ja-JP" b="1" dirty="0" err="1" smtClean="0"/>
              <a:t>MTHase</a:t>
            </a:r>
            <a:r>
              <a:rPr lang="ja-JP" altLang="en-US" b="1" dirty="0" smtClean="0"/>
              <a:t>）</a:t>
            </a:r>
            <a:endParaRPr lang="ja-JP" altLang="en-US" b="1" dirty="0"/>
          </a:p>
        </p:txBody>
      </p:sp>
      <p:sp>
        <p:nvSpPr>
          <p:cNvPr id="10" name="テキスト ボックス 9"/>
          <p:cNvSpPr txBox="1"/>
          <p:nvPr/>
        </p:nvSpPr>
        <p:spPr>
          <a:xfrm>
            <a:off x="3131840" y="5733256"/>
            <a:ext cx="184731" cy="646331"/>
          </a:xfrm>
          <a:prstGeom prst="rect">
            <a:avLst/>
          </a:prstGeom>
          <a:noFill/>
        </p:spPr>
        <p:txBody>
          <a:bodyPr wrap="none" rtlCol="0">
            <a:spAutoFit/>
          </a:bodyPr>
          <a:lstStyle/>
          <a:p>
            <a:r>
              <a:rPr lang="ja-JP" altLang="en-US" dirty="0" smtClean="0"/>
              <a:t/>
            </a:r>
            <a:br>
              <a:rPr lang="ja-JP" altLang="en-US" dirty="0" smtClean="0"/>
            </a:br>
            <a:endParaRPr kumimoji="1" lang="ja-JP" altLang="en-US" dirty="0"/>
          </a:p>
        </p:txBody>
      </p:sp>
      <p:sp>
        <p:nvSpPr>
          <p:cNvPr id="12" name="テキスト ボックス 11"/>
          <p:cNvSpPr txBox="1"/>
          <p:nvPr/>
        </p:nvSpPr>
        <p:spPr>
          <a:xfrm>
            <a:off x="827584" y="1556792"/>
            <a:ext cx="5184576" cy="707886"/>
          </a:xfrm>
          <a:prstGeom prst="rect">
            <a:avLst/>
          </a:prstGeom>
          <a:noFill/>
        </p:spPr>
        <p:txBody>
          <a:bodyPr wrap="square" rtlCol="0">
            <a:spAutoFit/>
          </a:bodyPr>
          <a:lstStyle/>
          <a:p>
            <a:r>
              <a:rPr kumimoji="1" lang="ja-JP" altLang="en-US" sz="2000" b="1" dirty="0" smtClean="0"/>
              <a:t>土壌から単離した細菌</a:t>
            </a:r>
            <a:r>
              <a:rPr kumimoji="1" lang="en-US" altLang="ja-JP" sz="2000" b="1" dirty="0" err="1" smtClean="0"/>
              <a:t>Arthrobacter</a:t>
            </a:r>
            <a:r>
              <a:rPr kumimoji="1" lang="en-US" altLang="ja-JP" sz="2000" b="1" dirty="0" smtClean="0"/>
              <a:t> sp.</a:t>
            </a:r>
            <a:r>
              <a:rPr lang="en-US" altLang="ja-JP" sz="2000" b="1" dirty="0" smtClean="0"/>
              <a:t>Q36</a:t>
            </a:r>
            <a:r>
              <a:rPr lang="ja-JP" altLang="en-US" sz="2000" b="1" dirty="0" smtClean="0"/>
              <a:t>株</a:t>
            </a:r>
            <a:endParaRPr lang="en-US" altLang="ja-JP" sz="2000" b="1" dirty="0" smtClean="0"/>
          </a:p>
          <a:p>
            <a:r>
              <a:rPr kumimoji="1" lang="ja-JP" altLang="en-US" sz="2000" b="1" dirty="0" smtClean="0"/>
              <a:t>　　新規なトレハロース生成系</a:t>
            </a:r>
            <a:endParaRPr kumimoji="1" lang="ja-JP" altLang="en-US" sz="2000" b="1" dirty="0"/>
          </a:p>
        </p:txBody>
      </p:sp>
      <p:pic>
        <p:nvPicPr>
          <p:cNvPr id="30725" name="Picture 5"/>
          <p:cNvPicPr>
            <a:picLocks noChangeAspect="1" noChangeArrowheads="1"/>
          </p:cNvPicPr>
          <p:nvPr/>
        </p:nvPicPr>
        <p:blipFill>
          <a:blip r:embed="rId4" cstate="print"/>
          <a:srcRect/>
          <a:stretch>
            <a:fillRect/>
          </a:stretch>
        </p:blipFill>
        <p:spPr bwMode="auto">
          <a:xfrm>
            <a:off x="3275856" y="5589240"/>
            <a:ext cx="4991356" cy="864096"/>
          </a:xfrm>
          <a:prstGeom prst="rect">
            <a:avLst/>
          </a:prstGeom>
          <a:noFill/>
          <a:ln w="9525">
            <a:noFill/>
            <a:miter lim="800000"/>
            <a:headEnd/>
            <a:tailEnd/>
          </a:ln>
        </p:spPr>
      </p:pic>
      <p:sp>
        <p:nvSpPr>
          <p:cNvPr id="14" name="正方形/長方形 13"/>
          <p:cNvSpPr/>
          <p:nvPr/>
        </p:nvSpPr>
        <p:spPr>
          <a:xfrm>
            <a:off x="2411760" y="2204864"/>
            <a:ext cx="4964821" cy="1938992"/>
          </a:xfrm>
          <a:prstGeom prst="rect">
            <a:avLst/>
          </a:prstGeom>
        </p:spPr>
        <p:txBody>
          <a:bodyPr wrap="none">
            <a:spAutoFit/>
          </a:bodyPr>
          <a:lstStyle/>
          <a:p>
            <a:r>
              <a:rPr lang="en-US" altLang="ja-JP" sz="2400" b="1" dirty="0" smtClean="0"/>
              <a:t>1995</a:t>
            </a:r>
            <a:r>
              <a:rPr lang="ja-JP" altLang="en-US" sz="2400" b="1" dirty="0" smtClean="0"/>
              <a:t>年</a:t>
            </a:r>
            <a:r>
              <a:rPr lang="ja-JP" altLang="en-US" sz="2400" dirty="0" smtClean="0"/>
              <a:t>　</a:t>
            </a:r>
            <a:r>
              <a:rPr lang="en-US" altLang="ja-JP" sz="2400" dirty="0" smtClean="0"/>
              <a:t>1kg</a:t>
            </a:r>
            <a:r>
              <a:rPr lang="ja-JP" altLang="en-US" sz="2400" dirty="0" smtClean="0"/>
              <a:t>・</a:t>
            </a:r>
            <a:r>
              <a:rPr lang="en-US" altLang="ja-JP" sz="2400" dirty="0" smtClean="0"/>
              <a:t>300</a:t>
            </a:r>
            <a:r>
              <a:rPr lang="ja-JP" altLang="en-US" sz="2400" dirty="0" smtClean="0"/>
              <a:t>円程度で発売</a:t>
            </a:r>
            <a:endParaRPr lang="en-US" altLang="ja-JP" sz="2400" dirty="0" smtClean="0"/>
          </a:p>
          <a:p>
            <a:r>
              <a:rPr lang="ja-JP" altLang="en-US" sz="2400" dirty="0" smtClean="0"/>
              <a:t>　　</a:t>
            </a:r>
            <a:r>
              <a:rPr lang="en-US" altLang="ja-JP" sz="2400" dirty="0" smtClean="0"/>
              <a:t>TOREHA</a:t>
            </a:r>
            <a:r>
              <a:rPr lang="en-US" altLang="ja-JP" sz="2400" baseline="30000" dirty="0" smtClean="0"/>
              <a:t>TM</a:t>
            </a:r>
          </a:p>
          <a:p>
            <a:r>
              <a:rPr lang="en-US" altLang="ja-JP" sz="2400" b="1" dirty="0" smtClean="0"/>
              <a:t>2004</a:t>
            </a:r>
            <a:r>
              <a:rPr lang="ja-JP" altLang="en-US" sz="2400" b="1" dirty="0" smtClean="0"/>
              <a:t>年</a:t>
            </a:r>
            <a:r>
              <a:rPr lang="ja-JP" altLang="en-US" sz="2400" dirty="0" smtClean="0"/>
              <a:t>　生産量</a:t>
            </a:r>
            <a:r>
              <a:rPr lang="en-US" altLang="ja-JP" sz="2400" dirty="0" smtClean="0"/>
              <a:t>25,000 t/</a:t>
            </a:r>
            <a:r>
              <a:rPr lang="ja-JP" altLang="en-US" sz="2400" dirty="0" smtClean="0"/>
              <a:t>年</a:t>
            </a:r>
            <a:endParaRPr lang="en-US" altLang="ja-JP" sz="2400" dirty="0" smtClean="0"/>
          </a:p>
          <a:p>
            <a:r>
              <a:rPr lang="en-US" altLang="ja-JP" sz="2400" b="1" dirty="0" smtClean="0"/>
              <a:t>2007</a:t>
            </a:r>
            <a:r>
              <a:rPr lang="ja-JP" altLang="en-US" sz="2400" b="1" dirty="0" smtClean="0"/>
              <a:t>年</a:t>
            </a:r>
            <a:r>
              <a:rPr lang="ja-JP" altLang="en-US" sz="2400" dirty="0" smtClean="0"/>
              <a:t>　生産量</a:t>
            </a:r>
            <a:r>
              <a:rPr lang="en-US" altLang="ja-JP" sz="2400" dirty="0" smtClean="0"/>
              <a:t>31,000 t/</a:t>
            </a:r>
            <a:r>
              <a:rPr lang="ja-JP" altLang="en-US" sz="2400" dirty="0" smtClean="0"/>
              <a:t>年</a:t>
            </a:r>
            <a:endParaRPr lang="en-US" altLang="ja-JP" sz="2400" dirty="0" smtClean="0"/>
          </a:p>
          <a:p>
            <a:r>
              <a:rPr lang="en-US" altLang="ja-JP" sz="2400" dirty="0" smtClean="0"/>
              <a:t>43,000 t/</a:t>
            </a:r>
            <a:r>
              <a:rPr lang="ja-JP" altLang="en-US" sz="2400" dirty="0" smtClean="0"/>
              <a:t>年のプラント稼働予定</a:t>
            </a:r>
            <a:r>
              <a:rPr lang="en-US" altLang="ja-JP" sz="2400" dirty="0" smtClean="0"/>
              <a:t>(</a:t>
            </a:r>
            <a:r>
              <a:rPr lang="ja-JP" altLang="en-US" sz="2400" dirty="0" smtClean="0"/>
              <a:t>済？</a:t>
            </a:r>
            <a:r>
              <a:rPr lang="en-US" altLang="ja-JP" sz="2400" dirty="0" smtClean="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4" name="Picture 8" descr="http://thumbnail.image.rakuten.co.jp/@0_mall/cosmebox/cabinet/item14/4950055207205.jpg"/>
          <p:cNvPicPr>
            <a:picLocks noChangeAspect="1" noChangeArrowheads="1"/>
          </p:cNvPicPr>
          <p:nvPr/>
        </p:nvPicPr>
        <p:blipFill>
          <a:blip r:embed="rId2" cstate="print"/>
          <a:srcRect/>
          <a:stretch>
            <a:fillRect/>
          </a:stretch>
        </p:blipFill>
        <p:spPr bwMode="auto">
          <a:xfrm>
            <a:off x="6516216" y="0"/>
            <a:ext cx="3048000" cy="3048000"/>
          </a:xfrm>
          <a:prstGeom prst="rect">
            <a:avLst/>
          </a:prstGeom>
          <a:noFill/>
        </p:spPr>
      </p:pic>
      <p:pic>
        <p:nvPicPr>
          <p:cNvPr id="29698" name="Picture 2" descr="フロムCO2 スキンローション モイスチャー(化粧水)"/>
          <p:cNvPicPr>
            <a:picLocks noChangeAspect="1" noChangeArrowheads="1"/>
          </p:cNvPicPr>
          <p:nvPr/>
        </p:nvPicPr>
        <p:blipFill>
          <a:blip r:embed="rId3" cstate="print"/>
          <a:srcRect/>
          <a:stretch>
            <a:fillRect/>
          </a:stretch>
        </p:blipFill>
        <p:spPr bwMode="auto">
          <a:xfrm>
            <a:off x="5004048" y="332656"/>
            <a:ext cx="2476500" cy="2476501"/>
          </a:xfrm>
          <a:prstGeom prst="rect">
            <a:avLst/>
          </a:prstGeom>
          <a:noFill/>
        </p:spPr>
      </p:pic>
      <p:sp>
        <p:nvSpPr>
          <p:cNvPr id="2" name="テキスト ボックス 1"/>
          <p:cNvSpPr txBox="1"/>
          <p:nvPr/>
        </p:nvSpPr>
        <p:spPr>
          <a:xfrm>
            <a:off x="323528" y="476672"/>
            <a:ext cx="5432898" cy="707886"/>
          </a:xfrm>
          <a:prstGeom prst="rect">
            <a:avLst/>
          </a:prstGeom>
          <a:solidFill>
            <a:schemeClr val="accent5">
              <a:lumMod val="20000"/>
              <a:lumOff val="80000"/>
            </a:schemeClr>
          </a:solidFill>
        </p:spPr>
        <p:txBody>
          <a:bodyPr wrap="none" rtlCol="0">
            <a:spAutoFit/>
          </a:bodyPr>
          <a:lstStyle/>
          <a:p>
            <a:r>
              <a:rPr kumimoji="1" lang="ja-JP" altLang="en-US" sz="4000" dirty="0" smtClean="0"/>
              <a:t>トレハロースの医療応用</a:t>
            </a:r>
            <a:endParaRPr kumimoji="1" lang="ja-JP" altLang="en-US" sz="4000" dirty="0"/>
          </a:p>
        </p:txBody>
      </p:sp>
      <p:sp>
        <p:nvSpPr>
          <p:cNvPr id="3" name="テキスト ボックス 2"/>
          <p:cNvSpPr txBox="1"/>
          <p:nvPr/>
        </p:nvSpPr>
        <p:spPr>
          <a:xfrm>
            <a:off x="179512" y="1268760"/>
            <a:ext cx="8712968" cy="3046988"/>
          </a:xfrm>
          <a:prstGeom prst="rect">
            <a:avLst/>
          </a:prstGeom>
          <a:noFill/>
        </p:spPr>
        <p:txBody>
          <a:bodyPr wrap="square" rtlCol="0">
            <a:spAutoFit/>
          </a:bodyPr>
          <a:lstStyle/>
          <a:p>
            <a:r>
              <a:rPr lang="ja-JP" altLang="en-US" sz="2400" b="1" dirty="0" smtClean="0"/>
              <a:t>●化粧品</a:t>
            </a:r>
            <a:endParaRPr lang="en-US" altLang="ja-JP" sz="2400" b="1" dirty="0" smtClean="0"/>
          </a:p>
          <a:p>
            <a:r>
              <a:rPr lang="ja-JP" altLang="en-US" sz="2400" dirty="0" smtClean="0"/>
              <a:t>　保水力を活かした保湿成分として各種の</a:t>
            </a:r>
            <a:endParaRPr lang="en-US" altLang="ja-JP" sz="2400" dirty="0" smtClean="0"/>
          </a:p>
          <a:p>
            <a:r>
              <a:rPr lang="ja-JP" altLang="en-US" sz="2400" dirty="0" smtClean="0"/>
              <a:t>基礎化粧品や　入浴剤、育毛剤</a:t>
            </a:r>
          </a:p>
          <a:p>
            <a:r>
              <a:rPr lang="ja-JP" altLang="en-US" sz="2400" b="1" dirty="0" smtClean="0"/>
              <a:t>●医薬品</a:t>
            </a:r>
            <a:r>
              <a:rPr lang="ja-JP" altLang="en-US" sz="2400" dirty="0" smtClean="0"/>
              <a:t>　</a:t>
            </a:r>
            <a:endParaRPr lang="en-US" altLang="ja-JP" sz="2400" dirty="0" smtClean="0"/>
          </a:p>
          <a:p>
            <a:r>
              <a:rPr lang="ja-JP" altLang="en-US" sz="2400" dirty="0" smtClean="0"/>
              <a:t>①組織や蛋白質の保護作用を活かして臓器移植時の臓器保護液</a:t>
            </a:r>
            <a:endParaRPr lang="en-US" altLang="ja-JP" sz="2400" dirty="0" smtClean="0"/>
          </a:p>
          <a:p>
            <a:r>
              <a:rPr lang="ja-JP" altLang="en-US" sz="2400" dirty="0" smtClean="0"/>
              <a:t>②癒着防止剤</a:t>
            </a:r>
            <a:endParaRPr lang="en-US" altLang="ja-JP" sz="2400" dirty="0" smtClean="0"/>
          </a:p>
          <a:p>
            <a:r>
              <a:rPr lang="ja-JP" altLang="en-US" sz="2400" dirty="0" smtClean="0"/>
              <a:t>③ドライアイの治療薬</a:t>
            </a:r>
            <a:endParaRPr lang="en-US" altLang="ja-JP" sz="2400" dirty="0" smtClean="0"/>
          </a:p>
          <a:p>
            <a:r>
              <a:rPr lang="ja-JP" altLang="en-US" sz="2400" dirty="0" smtClean="0"/>
              <a:t>④乾燥血液製造</a:t>
            </a:r>
            <a:endParaRPr kumimoji="1" lang="ja-JP" altLang="en-US" sz="2400" dirty="0"/>
          </a:p>
        </p:txBody>
      </p:sp>
      <p:sp>
        <p:nvSpPr>
          <p:cNvPr id="4" name="正方形/長方形 3"/>
          <p:cNvSpPr/>
          <p:nvPr/>
        </p:nvSpPr>
        <p:spPr>
          <a:xfrm>
            <a:off x="395536" y="5949280"/>
            <a:ext cx="2887265" cy="369332"/>
          </a:xfrm>
          <a:prstGeom prst="rect">
            <a:avLst/>
          </a:prstGeom>
        </p:spPr>
        <p:txBody>
          <a:bodyPr wrap="none">
            <a:spAutoFit/>
          </a:bodyPr>
          <a:lstStyle/>
          <a:p>
            <a:r>
              <a:rPr lang="en-US" altLang="ja-JP" dirty="0" smtClean="0"/>
              <a:t>http://www.next21.info/lab/</a:t>
            </a:r>
            <a:endParaRPr lang="ja-JP" altLang="en-US" dirty="0"/>
          </a:p>
        </p:txBody>
      </p:sp>
      <p:pic>
        <p:nvPicPr>
          <p:cNvPr id="29700" name="Picture 4" descr="http://www.next21.info/lab/img/image1.jpg"/>
          <p:cNvPicPr>
            <a:picLocks noChangeAspect="1" noChangeArrowheads="1"/>
          </p:cNvPicPr>
          <p:nvPr/>
        </p:nvPicPr>
        <p:blipFill>
          <a:blip r:embed="rId4" cstate="print"/>
          <a:srcRect/>
          <a:stretch>
            <a:fillRect/>
          </a:stretch>
        </p:blipFill>
        <p:spPr bwMode="auto">
          <a:xfrm>
            <a:off x="6156176" y="3429000"/>
            <a:ext cx="2736304" cy="2524736"/>
          </a:xfrm>
          <a:prstGeom prst="rect">
            <a:avLst/>
          </a:prstGeom>
          <a:noFill/>
        </p:spPr>
      </p:pic>
      <p:pic>
        <p:nvPicPr>
          <p:cNvPr id="29702" name="Picture 6" descr="http://www.next21.info/lab/img/Figure1.png"/>
          <p:cNvPicPr>
            <a:picLocks noChangeAspect="1" noChangeArrowheads="1"/>
          </p:cNvPicPr>
          <p:nvPr/>
        </p:nvPicPr>
        <p:blipFill>
          <a:blip r:embed="rId5" cstate="print"/>
          <a:srcRect/>
          <a:stretch>
            <a:fillRect/>
          </a:stretch>
        </p:blipFill>
        <p:spPr bwMode="auto">
          <a:xfrm>
            <a:off x="4788024" y="4437112"/>
            <a:ext cx="2190750" cy="1724025"/>
          </a:xfrm>
          <a:prstGeom prst="rect">
            <a:avLst/>
          </a:prstGeom>
          <a:noFill/>
        </p:spPr>
      </p:pic>
      <p:sp>
        <p:nvSpPr>
          <p:cNvPr id="8" name="正方形/長方形 7"/>
          <p:cNvSpPr/>
          <p:nvPr/>
        </p:nvSpPr>
        <p:spPr>
          <a:xfrm>
            <a:off x="323528" y="4293096"/>
            <a:ext cx="4320480" cy="1600438"/>
          </a:xfrm>
          <a:prstGeom prst="rect">
            <a:avLst/>
          </a:prstGeom>
        </p:spPr>
        <p:txBody>
          <a:bodyPr wrap="square">
            <a:spAutoFit/>
          </a:bodyPr>
          <a:lstStyle/>
          <a:p>
            <a:r>
              <a:rPr lang="ja-JP" altLang="en-US" sz="1400" b="1" dirty="0" smtClean="0"/>
              <a:t>卵巣子宮全摘出術</a:t>
            </a:r>
            <a:r>
              <a:rPr lang="ja-JP" altLang="en-US" sz="1400" dirty="0" smtClean="0"/>
              <a:t>を行い、生じた血管結紮部、子宮膣断端部および周囲に過飽和ゲルを噴射しゲル被膜を形成させ、腹腔内全体には術中</a:t>
            </a:r>
            <a:r>
              <a:rPr lang="en-US" altLang="ja-JP" sz="1400" dirty="0" smtClean="0"/>
              <a:t>15</a:t>
            </a:r>
            <a:r>
              <a:rPr lang="ja-JP" altLang="en-US" sz="1400" dirty="0" smtClean="0"/>
              <a:t>分ごとにトレハロース液を噴霧し、その腹腔内臓器の癒着防止効果を検討しました。術後の縫合、結紮部位及びその近傍以外の部位にも癒着が形成され、トレハロース水溶液の噴霧により癒着が防止・軽減できることがわかりました。</a:t>
            </a:r>
            <a:endParaRPr lang="ja-JP" altLang="en-US" sz="1400" dirty="0"/>
          </a:p>
        </p:txBody>
      </p:sp>
      <p:sp>
        <p:nvSpPr>
          <p:cNvPr id="9" name="正方形/長方形 8"/>
          <p:cNvSpPr/>
          <p:nvPr/>
        </p:nvSpPr>
        <p:spPr>
          <a:xfrm>
            <a:off x="395536" y="6211669"/>
            <a:ext cx="8568952" cy="646331"/>
          </a:xfrm>
          <a:prstGeom prst="rect">
            <a:avLst/>
          </a:prstGeom>
        </p:spPr>
        <p:txBody>
          <a:bodyPr wrap="square">
            <a:spAutoFit/>
          </a:bodyPr>
          <a:lstStyle/>
          <a:p>
            <a:r>
              <a:rPr lang="en-US" altLang="ja-JP" dirty="0" smtClean="0"/>
              <a:t>Matsuo, T.; </a:t>
            </a:r>
            <a:r>
              <a:rPr lang="en-US" altLang="ja-JP" dirty="0" err="1" smtClean="0"/>
              <a:t>Tsuchida</a:t>
            </a:r>
            <a:r>
              <a:rPr lang="en-US" altLang="ja-JP" dirty="0" smtClean="0"/>
              <a:t>, Y.; Morimoto, N. </a:t>
            </a:r>
            <a:r>
              <a:rPr lang="en-US" altLang="ja-JP" dirty="0" err="1" smtClean="0"/>
              <a:t>Trehalose</a:t>
            </a:r>
            <a:r>
              <a:rPr lang="en-US" altLang="ja-JP" dirty="0" smtClean="0"/>
              <a:t> eye drops in the</a:t>
            </a:r>
            <a:r>
              <a:rPr lang="ja-JP" altLang="en-US" dirty="0" smtClean="0"/>
              <a:t>　</a:t>
            </a:r>
            <a:r>
              <a:rPr lang="en-US" altLang="ja-JP" dirty="0" smtClean="0"/>
              <a:t>treatment of dry eye</a:t>
            </a:r>
          </a:p>
          <a:p>
            <a:r>
              <a:rPr lang="en-US" altLang="ja-JP" dirty="0" smtClean="0"/>
              <a:t>syndrome. </a:t>
            </a:r>
            <a:r>
              <a:rPr lang="en-US" altLang="ja-JP" i="1" dirty="0" smtClean="0"/>
              <a:t>Ophthalmology </a:t>
            </a:r>
            <a:r>
              <a:rPr lang="en-US" altLang="ja-JP" b="1" i="1" dirty="0" smtClean="0"/>
              <a:t>2002</a:t>
            </a:r>
            <a:r>
              <a:rPr lang="en-US" altLang="ja-JP" dirty="0" smtClean="0"/>
              <a:t>, 109, 2024-2029</a:t>
            </a:r>
            <a:endParaRPr lang="ja-JP" altLang="en-US" dirty="0"/>
          </a:p>
        </p:txBody>
      </p:sp>
      <p:sp>
        <p:nvSpPr>
          <p:cNvPr id="10" name="正方形/長方形 9"/>
          <p:cNvSpPr/>
          <p:nvPr/>
        </p:nvSpPr>
        <p:spPr>
          <a:xfrm>
            <a:off x="6948264" y="1052736"/>
            <a:ext cx="1944216" cy="1754326"/>
          </a:xfrm>
          <a:prstGeom prst="rect">
            <a:avLst/>
          </a:prstGeom>
        </p:spPr>
        <p:txBody>
          <a:bodyPr wrap="square">
            <a:spAutoFit/>
          </a:bodyPr>
          <a:lstStyle/>
          <a:p>
            <a:r>
              <a:rPr lang="ja-JP" altLang="en-US" b="1" dirty="0" smtClean="0"/>
              <a:t>保存成分トレハロースとヒアルロン酸配合</a:t>
            </a:r>
            <a:r>
              <a:rPr lang="ja-JP" altLang="en-US" dirty="0" smtClean="0"/>
              <a:t/>
            </a:r>
            <a:br>
              <a:rPr lang="ja-JP" altLang="en-US" dirty="0" smtClean="0"/>
            </a:br>
            <a:r>
              <a:rPr lang="ja-JP" altLang="en-US" dirty="0" smtClean="0"/>
              <a:t> ■ </a:t>
            </a:r>
            <a:r>
              <a:rPr lang="en-US" altLang="ja-JP" b="1" dirty="0" smtClean="0"/>
              <a:t>O2</a:t>
            </a:r>
            <a:r>
              <a:rPr lang="ja-JP" altLang="en-US" b="1" dirty="0" smtClean="0"/>
              <a:t>・ハードコンタクトレンズ用洗浄保存液</a:t>
            </a:r>
            <a:endParaRPr lang="ja-JP"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928662" y="2500306"/>
            <a:ext cx="6500858" cy="1661993"/>
          </a:xfrm>
          <a:prstGeom prst="rect">
            <a:avLst/>
          </a:prstGeom>
          <a:noFill/>
        </p:spPr>
        <p:txBody>
          <a:bodyPr wrap="square" rtlCol="0">
            <a:spAutoFit/>
          </a:bodyPr>
          <a:lstStyle/>
          <a:p>
            <a:r>
              <a:rPr lang="ja-JP" altLang="en-US" sz="4400" dirty="0" smtClean="0"/>
              <a:t>１．腹腔、腹膜、腹膜癒着</a:t>
            </a:r>
            <a:endParaRPr lang="en-US" altLang="ja-JP" sz="4400" dirty="0" smtClean="0"/>
          </a:p>
          <a:p>
            <a:endParaRPr lang="en-US" altLang="ja-JP" sz="4000" dirty="0"/>
          </a:p>
          <a:p>
            <a:endParaRPr lang="en-US" altLang="ja-JP"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5536" y="476672"/>
            <a:ext cx="6537367" cy="769441"/>
          </a:xfrm>
          <a:prstGeom prst="rect">
            <a:avLst/>
          </a:prstGeom>
          <a:solidFill>
            <a:schemeClr val="accent5">
              <a:lumMod val="20000"/>
              <a:lumOff val="80000"/>
            </a:schemeClr>
          </a:solidFill>
        </p:spPr>
        <p:txBody>
          <a:bodyPr wrap="none" rtlCol="0">
            <a:spAutoFit/>
          </a:bodyPr>
          <a:lstStyle/>
          <a:p>
            <a:r>
              <a:rPr lang="ja-JP" altLang="en-US" sz="4400" dirty="0" smtClean="0"/>
              <a:t>コラーゲン・プルランベース</a:t>
            </a:r>
            <a:endParaRPr lang="en-US" altLang="ja-JP" sz="4400" dirty="0" smtClean="0"/>
          </a:p>
        </p:txBody>
      </p:sp>
      <p:sp>
        <p:nvSpPr>
          <p:cNvPr id="3" name="テキスト ボックス 2"/>
          <p:cNvSpPr txBox="1"/>
          <p:nvPr/>
        </p:nvSpPr>
        <p:spPr>
          <a:xfrm>
            <a:off x="467545" y="1556792"/>
            <a:ext cx="8352928" cy="4801314"/>
          </a:xfrm>
          <a:prstGeom prst="rect">
            <a:avLst/>
          </a:prstGeom>
          <a:noFill/>
        </p:spPr>
        <p:txBody>
          <a:bodyPr wrap="square" rtlCol="0">
            <a:spAutoFit/>
          </a:bodyPr>
          <a:lstStyle/>
          <a:p>
            <a:r>
              <a:rPr lang="zh-TW" altLang="en-US" dirty="0" smtClean="0"/>
              <a:t>特開２００１－１３７３２７（Ｐ２００１－１３７３２７Ａ）</a:t>
            </a:r>
            <a:endParaRPr lang="en-US" altLang="zh-TW" dirty="0" smtClean="0"/>
          </a:p>
          <a:p>
            <a:r>
              <a:rPr lang="zh-TW" altLang="en-US" b="1" dirty="0" smtClean="0">
                <a:latin typeface="ＭＳ ゴシック" pitchFamily="49" charset="-128"/>
                <a:ea typeface="ＭＳ ゴシック" pitchFamily="49" charset="-128"/>
              </a:rPr>
              <a:t>液体状創傷被覆材</a:t>
            </a:r>
            <a:endParaRPr lang="en-US" altLang="zh-TW" b="1" dirty="0" smtClean="0">
              <a:latin typeface="ＭＳ ゴシック" pitchFamily="49" charset="-128"/>
              <a:ea typeface="ＭＳ ゴシック" pitchFamily="49" charset="-128"/>
            </a:endParaRPr>
          </a:p>
          <a:p>
            <a:r>
              <a:rPr lang="en-US" altLang="ja-JP" dirty="0" smtClean="0"/>
              <a:t>【</a:t>
            </a:r>
            <a:r>
              <a:rPr lang="ja-JP" altLang="en-US" dirty="0" smtClean="0"/>
              <a:t>請求項１</a:t>
            </a:r>
            <a:r>
              <a:rPr lang="en-US" altLang="ja-JP" dirty="0" smtClean="0"/>
              <a:t>】</a:t>
            </a:r>
            <a:r>
              <a:rPr lang="ja-JP" altLang="en-US" dirty="0" smtClean="0"/>
              <a:t>１～１００ｇ／Ｌの</a:t>
            </a:r>
            <a:r>
              <a:rPr lang="ja-JP" altLang="en-US" b="1" dirty="0" smtClean="0">
                <a:solidFill>
                  <a:srgbClr val="FF0000"/>
                </a:solidFill>
              </a:rPr>
              <a:t>コラーゲン</a:t>
            </a:r>
            <a:r>
              <a:rPr lang="ja-JP" altLang="en-US" dirty="0" smtClean="0"/>
              <a:t>および０．１～１００ｍｍｏｌ／Ｌの酸を含有する液体状創傷被覆材。</a:t>
            </a:r>
            <a:br>
              <a:rPr lang="ja-JP" altLang="en-US" dirty="0" smtClean="0"/>
            </a:br>
            <a:r>
              <a:rPr lang="en-US" altLang="ja-JP" dirty="0" smtClean="0"/>
              <a:t>【</a:t>
            </a:r>
            <a:r>
              <a:rPr lang="ja-JP" altLang="en-US" dirty="0" smtClean="0"/>
              <a:t>請求項２</a:t>
            </a:r>
            <a:r>
              <a:rPr lang="en-US" altLang="ja-JP" dirty="0" smtClean="0"/>
              <a:t>】</a:t>
            </a:r>
            <a:r>
              <a:rPr lang="ja-JP" altLang="en-US" dirty="0" smtClean="0"/>
              <a:t>前記酸が、塩酸、酢酸、クエン酸、システイン塩酸塩、アスコルビン酸、リン酸、コハク酸、乳酸およびリンゴ酸からなる群より選ばれる少なくとも１つである請求項１に記載の液体状創傷被覆材。</a:t>
            </a:r>
            <a:endParaRPr lang="en-US" altLang="ja-JP" dirty="0" smtClean="0"/>
          </a:p>
          <a:p>
            <a:endParaRPr lang="en-US" altLang="ja-JP" dirty="0" smtClean="0"/>
          </a:p>
          <a:p>
            <a:r>
              <a:rPr lang="zh-TW" altLang="en-US" dirty="0" smtClean="0"/>
              <a:t>特開２００６－２５４９２９（Ｐ２００６－２５４９２９Ａ）</a:t>
            </a:r>
            <a:endParaRPr lang="en-US" altLang="ja-JP" dirty="0" smtClean="0"/>
          </a:p>
          <a:p>
            <a:r>
              <a:rPr lang="ja-JP" altLang="en-US" b="1" dirty="0" smtClean="0">
                <a:latin typeface="+mn-ea"/>
              </a:rPr>
              <a:t>癒着防止材　　</a:t>
            </a:r>
            <a:r>
              <a:rPr lang="ja-JP" altLang="en-US" dirty="0" smtClean="0"/>
              <a:t>安斎崇王、小西淳　テルモ（株）</a:t>
            </a:r>
            <a:endParaRPr lang="en-US" altLang="ja-JP" b="1" dirty="0" smtClean="0">
              <a:latin typeface="+mn-ea"/>
            </a:endParaRPr>
          </a:p>
          <a:p>
            <a:r>
              <a:rPr lang="en-US" altLang="ja-JP" dirty="0" smtClean="0"/>
              <a:t>【</a:t>
            </a:r>
            <a:r>
              <a:rPr lang="ja-JP" altLang="en-US" dirty="0" smtClean="0"/>
              <a:t>請求項１</a:t>
            </a:r>
            <a:r>
              <a:rPr lang="en-US" altLang="ja-JP" dirty="0" smtClean="0"/>
              <a:t>】</a:t>
            </a:r>
            <a:r>
              <a:rPr lang="ja-JP" altLang="en-US" dirty="0" smtClean="0"/>
              <a:t>分子量が、２００</a:t>
            </a:r>
            <a:r>
              <a:rPr lang="en-US" altLang="ja-JP" dirty="0" smtClean="0"/>
              <a:t>,</a:t>
            </a:r>
            <a:r>
              <a:rPr lang="ja-JP" altLang="en-US" dirty="0" smtClean="0"/>
              <a:t>０００～５００</a:t>
            </a:r>
            <a:r>
              <a:rPr lang="en-US" altLang="ja-JP" dirty="0" smtClean="0"/>
              <a:t>,</a:t>
            </a:r>
            <a:r>
              <a:rPr lang="ja-JP" altLang="en-US" dirty="0" smtClean="0"/>
              <a:t>０００であり、カルボキシメチル基含量が、０．５ｍｍｏｌ／ｇ～２．０ｍｍｏｌ／</a:t>
            </a:r>
            <a:r>
              <a:rPr lang="ja-JP" altLang="en-US" dirty="0" err="1" smtClean="0"/>
              <a:t>ｇ</a:t>
            </a:r>
            <a:r>
              <a:rPr lang="ja-JP" altLang="en-US" dirty="0" smtClean="0"/>
              <a:t>である</a:t>
            </a:r>
            <a:r>
              <a:rPr lang="ja-JP" altLang="en-US" b="1" dirty="0" smtClean="0">
                <a:solidFill>
                  <a:srgbClr val="FF0000"/>
                </a:solidFill>
              </a:rPr>
              <a:t>カルボキシメチルプルラン（ＣＭＰ）</a:t>
            </a:r>
            <a:r>
              <a:rPr lang="ja-JP" altLang="en-US" dirty="0" smtClean="0"/>
              <a:t>が分子鎖中のカルボキシメチル基を介して分子内、分子間で水素結合架橋を生成することによって形成される水不溶性のカルボキシメチルプルラン（ＣＭＰ）組成物。 </a:t>
            </a:r>
            <a:br>
              <a:rPr lang="ja-JP" altLang="en-US" dirty="0" smtClean="0"/>
            </a:br>
            <a:r>
              <a:rPr lang="en-US" altLang="ja-JP" dirty="0" smtClean="0"/>
              <a:t>【</a:t>
            </a:r>
            <a:r>
              <a:rPr lang="ja-JP" altLang="en-US" dirty="0" smtClean="0"/>
              <a:t>請求項２</a:t>
            </a:r>
            <a:r>
              <a:rPr lang="en-US" altLang="ja-JP" dirty="0" smtClean="0"/>
              <a:t>】</a:t>
            </a:r>
            <a:r>
              <a:rPr lang="ja-JP" altLang="en-US" dirty="0" smtClean="0"/>
              <a:t>　請求項１に記載のＣＭＰのカルボキシメチル基が酸型であるＣＭＰ組成物。</a:t>
            </a:r>
            <a:br>
              <a:rPr lang="ja-JP" altLang="en-US" dirty="0" smtClean="0"/>
            </a:br>
            <a:r>
              <a:rPr lang="ja-JP" altLang="en-US" dirty="0" smtClean="0"/>
              <a:t/>
            </a:r>
            <a:br>
              <a:rPr lang="ja-JP" altLang="en-US" dirty="0" smtClean="0"/>
            </a:br>
            <a:endParaRPr kumimoji="1" lang="ja-JP"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426170"/>
          </a:xfrm>
          <a:solidFill>
            <a:schemeClr val="accent5">
              <a:lumMod val="20000"/>
              <a:lumOff val="80000"/>
            </a:schemeClr>
          </a:solidFill>
        </p:spPr>
        <p:txBody>
          <a:bodyPr>
            <a:normAutofit fontScale="90000"/>
          </a:bodyPr>
          <a:lstStyle/>
          <a:p>
            <a:r>
              <a:rPr kumimoji="1" lang="ja-JP" altLang="en-US" dirty="0" smtClean="0"/>
              <a:t>脂肪族エステルと多糖類の組み合わせ　</a:t>
            </a:r>
            <a:r>
              <a:rPr kumimoji="1" lang="en-US" altLang="ja-JP" dirty="0" smtClean="0"/>
              <a:t>(</a:t>
            </a:r>
            <a:r>
              <a:rPr kumimoji="1" lang="ja-JP" altLang="en-US" dirty="0" smtClean="0"/>
              <a:t>川澄化学）</a:t>
            </a:r>
            <a:endParaRPr kumimoji="1" lang="ja-JP" altLang="en-US" dirty="0"/>
          </a:p>
        </p:txBody>
      </p:sp>
      <p:pic>
        <p:nvPicPr>
          <p:cNvPr id="1026" name="Picture 2" descr="http://kyoto-np.jp/picture/2012/09/20120911091727idai002.jpg"/>
          <p:cNvPicPr>
            <a:picLocks noChangeAspect="1" noChangeArrowheads="1"/>
          </p:cNvPicPr>
          <p:nvPr/>
        </p:nvPicPr>
        <p:blipFill>
          <a:blip r:embed="rId2" cstate="print"/>
          <a:srcRect/>
          <a:stretch>
            <a:fillRect/>
          </a:stretch>
        </p:blipFill>
        <p:spPr bwMode="auto">
          <a:xfrm>
            <a:off x="4427984" y="2924944"/>
            <a:ext cx="4172347" cy="315352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accent5">
              <a:lumMod val="20000"/>
              <a:lumOff val="80000"/>
            </a:schemeClr>
          </a:solidFill>
        </p:spPr>
        <p:txBody>
          <a:bodyPr/>
          <a:lstStyle/>
          <a:p>
            <a:r>
              <a:rPr kumimoji="1" lang="ja-JP" altLang="en-US" dirty="0" smtClean="0"/>
              <a:t>コラーゲンパッチ</a:t>
            </a:r>
            <a:endParaRPr kumimoji="1" lang="ja-JP" altLang="en-US" dirty="0"/>
          </a:p>
        </p:txBody>
      </p:sp>
      <p:pic>
        <p:nvPicPr>
          <p:cNvPr id="1026" name="Picture 2" descr="An external file that holds a picture, illustration, etc.&#10;Object name is ivr15901.jpg"/>
          <p:cNvPicPr>
            <a:picLocks noChangeAspect="1" noChangeArrowheads="1"/>
          </p:cNvPicPr>
          <p:nvPr/>
        </p:nvPicPr>
        <p:blipFill>
          <a:blip r:embed="rId2" cstate="print"/>
          <a:srcRect/>
          <a:stretch>
            <a:fillRect/>
          </a:stretch>
        </p:blipFill>
        <p:spPr bwMode="auto">
          <a:xfrm>
            <a:off x="539552" y="1916832"/>
            <a:ext cx="4790547" cy="2931815"/>
          </a:xfrm>
          <a:prstGeom prst="rect">
            <a:avLst/>
          </a:prstGeom>
          <a:noFill/>
        </p:spPr>
      </p:pic>
      <p:sp>
        <p:nvSpPr>
          <p:cNvPr id="4" name="正方形/長方形 3"/>
          <p:cNvSpPr/>
          <p:nvPr/>
        </p:nvSpPr>
        <p:spPr>
          <a:xfrm>
            <a:off x="467544" y="4941168"/>
            <a:ext cx="4572000" cy="646331"/>
          </a:xfrm>
          <a:prstGeom prst="rect">
            <a:avLst/>
          </a:prstGeom>
        </p:spPr>
        <p:txBody>
          <a:bodyPr>
            <a:spAutoFit/>
          </a:bodyPr>
          <a:lstStyle/>
          <a:p>
            <a:r>
              <a:rPr lang="en-US" altLang="ja-JP" dirty="0" smtClean="0"/>
              <a:t>Bioengineered collagen </a:t>
            </a:r>
            <a:r>
              <a:rPr lang="en-US" altLang="ja-JP" dirty="0" err="1" smtClean="0"/>
              <a:t>Cova</a:t>
            </a:r>
            <a:r>
              <a:rPr lang="en-US" altLang="ja-JP" dirty="0" smtClean="0"/>
              <a:t>™ CARD membrane.</a:t>
            </a:r>
            <a:endParaRPr lang="ja-JP" altLang="en-US" dirty="0"/>
          </a:p>
        </p:txBody>
      </p:sp>
      <p:pic>
        <p:nvPicPr>
          <p:cNvPr id="1028" name="Picture 4" descr="An external file that holds a picture, illustration, etc.&#10;Object name is ivr15902.jpg"/>
          <p:cNvPicPr>
            <a:picLocks noChangeAspect="1" noChangeArrowheads="1"/>
          </p:cNvPicPr>
          <p:nvPr/>
        </p:nvPicPr>
        <p:blipFill>
          <a:blip r:embed="rId3" cstate="print"/>
          <a:srcRect/>
          <a:stretch>
            <a:fillRect/>
          </a:stretch>
        </p:blipFill>
        <p:spPr bwMode="auto">
          <a:xfrm>
            <a:off x="4355976" y="3212976"/>
            <a:ext cx="4491484" cy="3215284"/>
          </a:xfrm>
          <a:prstGeom prst="rect">
            <a:avLst/>
          </a:prstGeom>
          <a:noFill/>
        </p:spPr>
      </p:pic>
      <p:sp>
        <p:nvSpPr>
          <p:cNvPr id="6" name="正方形/長方形 5"/>
          <p:cNvSpPr/>
          <p:nvPr/>
        </p:nvSpPr>
        <p:spPr>
          <a:xfrm>
            <a:off x="323528" y="5733256"/>
            <a:ext cx="3600400" cy="938719"/>
          </a:xfrm>
          <a:prstGeom prst="rect">
            <a:avLst/>
          </a:prstGeom>
        </p:spPr>
        <p:txBody>
          <a:bodyPr wrap="square">
            <a:spAutoFit/>
          </a:bodyPr>
          <a:lstStyle/>
          <a:p>
            <a:r>
              <a:rPr lang="en-US" altLang="ja-JP" sz="1100" dirty="0" smtClean="0"/>
              <a:t>Prevention of </a:t>
            </a:r>
            <a:r>
              <a:rPr lang="en-US" altLang="ja-JP" sz="1100" dirty="0" err="1" smtClean="0"/>
              <a:t>postcardiopulmonary</a:t>
            </a:r>
            <a:r>
              <a:rPr lang="en-US" altLang="ja-JP" sz="1100" dirty="0" smtClean="0"/>
              <a:t> bypass pericardial adhesions by a new </a:t>
            </a:r>
            <a:r>
              <a:rPr lang="en-US" altLang="ja-JP" sz="1100" dirty="0" err="1" smtClean="0"/>
              <a:t>resorbable</a:t>
            </a:r>
            <a:r>
              <a:rPr lang="en-US" altLang="ja-JP" sz="1100" dirty="0" smtClean="0"/>
              <a:t> collagen membrane.</a:t>
            </a:r>
          </a:p>
          <a:p>
            <a:r>
              <a:rPr lang="en-US" altLang="ja-JP" sz="1100" dirty="0" err="1" smtClean="0"/>
              <a:t>Bel</a:t>
            </a:r>
            <a:r>
              <a:rPr lang="en-US" altLang="ja-JP" sz="1100" dirty="0" smtClean="0"/>
              <a:t> A, Ricci M, Piquet J, </a:t>
            </a:r>
            <a:r>
              <a:rPr lang="en-US" altLang="ja-JP" sz="1100" dirty="0" err="1" smtClean="0"/>
              <a:t>Bruneval</a:t>
            </a:r>
            <a:r>
              <a:rPr lang="en-US" altLang="ja-JP" sz="1100" dirty="0" smtClean="0"/>
              <a:t> P, </a:t>
            </a:r>
            <a:r>
              <a:rPr lang="en-US" altLang="ja-JP" sz="1100" dirty="0" err="1" smtClean="0"/>
              <a:t>Perier</a:t>
            </a:r>
            <a:r>
              <a:rPr lang="en-US" altLang="ja-JP" sz="1100" dirty="0" smtClean="0"/>
              <a:t> MC, </a:t>
            </a:r>
            <a:r>
              <a:rPr lang="en-US" altLang="ja-JP" sz="1100" dirty="0" err="1" smtClean="0"/>
              <a:t>Gagnieu</a:t>
            </a:r>
            <a:r>
              <a:rPr lang="en-US" altLang="ja-JP" sz="1100" dirty="0" smtClean="0"/>
              <a:t> C, </a:t>
            </a:r>
            <a:r>
              <a:rPr lang="en-US" altLang="ja-JP" sz="1100" dirty="0" err="1" smtClean="0"/>
              <a:t>Fabiani</a:t>
            </a:r>
            <a:r>
              <a:rPr lang="en-US" altLang="ja-JP" sz="1100" dirty="0" smtClean="0"/>
              <a:t> JN, </a:t>
            </a:r>
            <a:r>
              <a:rPr lang="en-US" altLang="ja-JP" sz="1100" dirty="0" err="1" smtClean="0"/>
              <a:t>Menasché</a:t>
            </a:r>
            <a:r>
              <a:rPr lang="en-US" altLang="ja-JP" sz="1100" dirty="0" smtClean="0"/>
              <a:t> P.</a:t>
            </a:r>
          </a:p>
          <a:p>
            <a:r>
              <a:rPr lang="en-US" altLang="ja-JP" sz="1100" dirty="0" smtClean="0"/>
              <a:t>Interact </a:t>
            </a:r>
            <a:r>
              <a:rPr lang="en-US" altLang="ja-JP" sz="1100" dirty="0" err="1" smtClean="0"/>
              <a:t>Cardiovasc</a:t>
            </a:r>
            <a:r>
              <a:rPr lang="en-US" altLang="ja-JP" sz="1100" dirty="0" smtClean="0"/>
              <a:t> </a:t>
            </a:r>
            <a:r>
              <a:rPr lang="en-US" altLang="ja-JP" sz="1100" dirty="0" err="1" smtClean="0"/>
              <a:t>Thorac</a:t>
            </a:r>
            <a:r>
              <a:rPr lang="en-US" altLang="ja-JP" sz="1100" dirty="0" smtClean="0"/>
              <a:t> Surg. 2012 Apr;14(4):469-73.</a:t>
            </a:r>
            <a:endParaRPr lang="ja-JP" altLang="en-US" sz="11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23528" y="332656"/>
            <a:ext cx="1834156" cy="769441"/>
          </a:xfrm>
          <a:prstGeom prst="rect">
            <a:avLst/>
          </a:prstGeom>
          <a:solidFill>
            <a:schemeClr val="accent5">
              <a:lumMod val="20000"/>
              <a:lumOff val="80000"/>
            </a:schemeClr>
          </a:solidFill>
        </p:spPr>
        <p:txBody>
          <a:bodyPr wrap="none" rtlCol="0">
            <a:spAutoFit/>
          </a:bodyPr>
          <a:lstStyle/>
          <a:p>
            <a:r>
              <a:rPr lang="ja-JP" altLang="en-US" sz="4400" dirty="0" smtClean="0"/>
              <a:t>その他</a:t>
            </a:r>
            <a:endParaRPr lang="en-US" altLang="ja-JP" sz="4400" dirty="0" smtClean="0"/>
          </a:p>
        </p:txBody>
      </p:sp>
      <p:sp>
        <p:nvSpPr>
          <p:cNvPr id="15" name="テキスト ボックス 14"/>
          <p:cNvSpPr txBox="1"/>
          <p:nvPr/>
        </p:nvSpPr>
        <p:spPr>
          <a:xfrm>
            <a:off x="2339752" y="260648"/>
            <a:ext cx="6572633" cy="954107"/>
          </a:xfrm>
          <a:prstGeom prst="rect">
            <a:avLst/>
          </a:prstGeom>
          <a:noFill/>
        </p:spPr>
        <p:txBody>
          <a:bodyPr wrap="none" rtlCol="0">
            <a:spAutoFit/>
          </a:bodyPr>
          <a:lstStyle/>
          <a:p>
            <a:r>
              <a:rPr kumimoji="1" lang="ja-JP" altLang="en-US" sz="2800" dirty="0" smtClean="0"/>
              <a:t>・基礎研究レベルでは数多くの材料が検討</a:t>
            </a:r>
            <a:endParaRPr kumimoji="1" lang="en-US" altLang="ja-JP" sz="2800" dirty="0" smtClean="0"/>
          </a:p>
          <a:p>
            <a:r>
              <a:rPr kumimoji="1" lang="ja-JP" altLang="en-US" sz="2800" dirty="0" smtClean="0"/>
              <a:t>・材料設計に対する明確な指針が必要</a:t>
            </a:r>
            <a:endParaRPr kumimoji="1" lang="ja-JP" altLang="en-US" sz="2800" dirty="0"/>
          </a:p>
        </p:txBody>
      </p:sp>
      <p:sp>
        <p:nvSpPr>
          <p:cNvPr id="16" name="テキスト ボックス 15"/>
          <p:cNvSpPr txBox="1"/>
          <p:nvPr/>
        </p:nvSpPr>
        <p:spPr>
          <a:xfrm>
            <a:off x="683568" y="1484784"/>
            <a:ext cx="6816290" cy="4524315"/>
          </a:xfrm>
          <a:prstGeom prst="rect">
            <a:avLst/>
          </a:prstGeom>
          <a:noFill/>
        </p:spPr>
        <p:txBody>
          <a:bodyPr wrap="none" rtlCol="0">
            <a:spAutoFit/>
          </a:bodyPr>
          <a:lstStyle/>
          <a:p>
            <a:r>
              <a:rPr kumimoji="1" lang="ja-JP" altLang="en-US" sz="3200" dirty="0" smtClean="0"/>
              <a:t>合成ポリマー</a:t>
            </a:r>
            <a:endParaRPr kumimoji="1" lang="en-US" altLang="ja-JP" sz="3200" dirty="0" smtClean="0"/>
          </a:p>
          <a:p>
            <a:r>
              <a:rPr lang="ja-JP" altLang="en-US" sz="3200" dirty="0" smtClean="0"/>
              <a:t>　　</a:t>
            </a:r>
            <a:r>
              <a:rPr kumimoji="1" lang="en-US" altLang="ja-JP" sz="3200" dirty="0" smtClean="0"/>
              <a:t>PEG</a:t>
            </a:r>
            <a:r>
              <a:rPr kumimoji="1" lang="ja-JP" altLang="en-US" sz="3200" dirty="0" smtClean="0"/>
              <a:t>（ポリエチレングリコール）</a:t>
            </a:r>
            <a:endParaRPr kumimoji="1" lang="en-US" altLang="ja-JP" sz="3200" dirty="0" smtClean="0"/>
          </a:p>
          <a:p>
            <a:r>
              <a:rPr lang="ja-JP" altLang="en-US" sz="3200" dirty="0" smtClean="0"/>
              <a:t>　　</a:t>
            </a:r>
            <a:r>
              <a:rPr kumimoji="1" lang="en-US" altLang="ja-JP" sz="3200" dirty="0" smtClean="0"/>
              <a:t>PLGA</a:t>
            </a:r>
            <a:r>
              <a:rPr kumimoji="1" lang="ja-JP" altLang="en-US" sz="3200" dirty="0" smtClean="0"/>
              <a:t>（ポリ乳酸・グリコール酸）</a:t>
            </a:r>
            <a:endParaRPr kumimoji="1" lang="en-US" altLang="ja-JP" sz="3200" dirty="0" smtClean="0"/>
          </a:p>
          <a:p>
            <a:r>
              <a:rPr lang="ja-JP" altLang="en-US" sz="3200" dirty="0" smtClean="0"/>
              <a:t>　　</a:t>
            </a:r>
            <a:r>
              <a:rPr lang="en-US" altLang="ja-JP" sz="3200" dirty="0" smtClean="0"/>
              <a:t>F127</a:t>
            </a:r>
            <a:endParaRPr kumimoji="1" lang="en-US" altLang="ja-JP" sz="3200" dirty="0" smtClean="0"/>
          </a:p>
          <a:p>
            <a:r>
              <a:rPr lang="ja-JP" altLang="en-US" sz="3200" dirty="0" smtClean="0"/>
              <a:t>多糖類</a:t>
            </a:r>
            <a:endParaRPr lang="en-US" altLang="ja-JP" sz="3200" dirty="0" smtClean="0"/>
          </a:p>
          <a:p>
            <a:r>
              <a:rPr kumimoji="1" lang="ja-JP" altLang="en-US" sz="3200" dirty="0" smtClean="0"/>
              <a:t>　　</a:t>
            </a:r>
            <a:r>
              <a:rPr kumimoji="1" lang="en-US" altLang="ja-JP" sz="3200" dirty="0" smtClean="0"/>
              <a:t>HA</a:t>
            </a:r>
            <a:r>
              <a:rPr kumimoji="1" lang="ja-JP" altLang="en-US" sz="3200" dirty="0" smtClean="0"/>
              <a:t>（ヒアルロン酸）、</a:t>
            </a:r>
            <a:endParaRPr kumimoji="1" lang="en-US" altLang="ja-JP" sz="3200" dirty="0" smtClean="0"/>
          </a:p>
          <a:p>
            <a:r>
              <a:rPr lang="ja-JP" altLang="en-US" sz="3200" dirty="0" smtClean="0"/>
              <a:t>　　</a:t>
            </a:r>
            <a:r>
              <a:rPr kumimoji="1" lang="en-US" altLang="ja-JP" sz="3200" dirty="0" smtClean="0"/>
              <a:t>CMC</a:t>
            </a:r>
            <a:r>
              <a:rPr kumimoji="1" lang="ja-JP" altLang="en-US" sz="3200" dirty="0" smtClean="0"/>
              <a:t>（カルボキシメチルセルロース）</a:t>
            </a:r>
            <a:endParaRPr kumimoji="1" lang="en-US" altLang="ja-JP" sz="3200" dirty="0" smtClean="0"/>
          </a:p>
          <a:p>
            <a:r>
              <a:rPr lang="ja-JP" altLang="en-US" sz="3200" dirty="0" smtClean="0"/>
              <a:t>　　デキストラン・デキストラン硫酸</a:t>
            </a:r>
            <a:endParaRPr lang="en-US" altLang="ja-JP" sz="3200" dirty="0" smtClean="0"/>
          </a:p>
          <a:p>
            <a:r>
              <a:rPr lang="ja-JP" altLang="en-US" sz="3200" dirty="0" smtClean="0"/>
              <a:t>　　キトサン</a:t>
            </a:r>
            <a:r>
              <a:rPr kumimoji="1" lang="ja-JP" altLang="en-US" sz="3200" dirty="0" smtClean="0"/>
              <a:t>　　</a:t>
            </a:r>
            <a:endParaRPr kumimoji="1" lang="ja-JP" altLang="en-US" sz="3200" dirty="0"/>
          </a:p>
        </p:txBody>
      </p:sp>
      <p:sp>
        <p:nvSpPr>
          <p:cNvPr id="17" name="下矢印 16"/>
          <p:cNvSpPr/>
          <p:nvPr/>
        </p:nvSpPr>
        <p:spPr>
          <a:xfrm rot="16200000">
            <a:off x="1007319" y="6201593"/>
            <a:ext cx="428628"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691680" y="6165304"/>
            <a:ext cx="5314275" cy="523220"/>
          </a:xfrm>
          <a:prstGeom prst="rect">
            <a:avLst/>
          </a:prstGeom>
          <a:noFill/>
        </p:spPr>
        <p:txBody>
          <a:bodyPr wrap="none" rtlCol="0">
            <a:spAutoFit/>
          </a:bodyPr>
          <a:lstStyle/>
          <a:p>
            <a:r>
              <a:rPr kumimoji="1" lang="ja-JP" altLang="en-US" sz="2800" dirty="0" smtClean="0"/>
              <a:t>形態：フィルム・ハイドロゲル・粒子</a:t>
            </a:r>
            <a:endParaRPr kumimoji="1" lang="ja-JP"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85720" y="142852"/>
            <a:ext cx="2816797" cy="769441"/>
          </a:xfrm>
          <a:prstGeom prst="rect">
            <a:avLst/>
          </a:prstGeom>
          <a:solidFill>
            <a:schemeClr val="accent5">
              <a:lumMod val="20000"/>
              <a:lumOff val="80000"/>
            </a:schemeClr>
          </a:solidFill>
        </p:spPr>
        <p:txBody>
          <a:bodyPr wrap="none" rtlCol="0">
            <a:spAutoFit/>
          </a:bodyPr>
          <a:lstStyle/>
          <a:p>
            <a:r>
              <a:rPr lang="ja-JP" altLang="en-US" sz="4400" dirty="0" smtClean="0"/>
              <a:t>腹膜、腹腔</a:t>
            </a:r>
            <a:endParaRPr lang="en-US" altLang="ja-JP" sz="4400" dirty="0" smtClean="0"/>
          </a:p>
        </p:txBody>
      </p:sp>
      <p:pic>
        <p:nvPicPr>
          <p:cNvPr id="1027" name="Picture 3"/>
          <p:cNvPicPr>
            <a:picLocks noChangeAspect="1" noChangeArrowheads="1"/>
          </p:cNvPicPr>
          <p:nvPr/>
        </p:nvPicPr>
        <p:blipFill>
          <a:blip r:embed="rId2" cstate="print"/>
          <a:srcRect/>
          <a:stretch>
            <a:fillRect/>
          </a:stretch>
        </p:blipFill>
        <p:spPr bwMode="auto">
          <a:xfrm>
            <a:off x="285720" y="923071"/>
            <a:ext cx="8643966" cy="5934929"/>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461954" y="6206836"/>
            <a:ext cx="8396749" cy="364322"/>
          </a:xfrm>
          <a:prstGeom prst="rect">
            <a:avLst/>
          </a:prstGeom>
          <a:noFill/>
          <a:ln w="9525">
            <a:noFill/>
            <a:miter lim="800000"/>
            <a:headEnd/>
            <a:tailEnd/>
          </a:ln>
          <a:effectLst/>
        </p:spPr>
      </p:pic>
      <p:sp>
        <p:nvSpPr>
          <p:cNvPr id="6" name="テキスト ボックス 5"/>
          <p:cNvSpPr txBox="1"/>
          <p:nvPr/>
        </p:nvSpPr>
        <p:spPr>
          <a:xfrm>
            <a:off x="3428992" y="285728"/>
            <a:ext cx="5144806" cy="584775"/>
          </a:xfrm>
          <a:prstGeom prst="rect">
            <a:avLst/>
          </a:prstGeom>
          <a:noFill/>
        </p:spPr>
        <p:txBody>
          <a:bodyPr wrap="none" rtlCol="0">
            <a:spAutoFit/>
          </a:bodyPr>
          <a:lstStyle/>
          <a:p>
            <a:r>
              <a:rPr lang="en-US" altLang="ja-JP" sz="1600" dirty="0" smtClean="0"/>
              <a:t>THE WAY WE TEACH - THE ANATOMY OF THE PERITONEUM,</a:t>
            </a:r>
          </a:p>
          <a:p>
            <a:r>
              <a:rPr lang="en-US" altLang="ja-JP" sz="1600" dirty="0" smtClean="0"/>
              <a:t>CLARKE, RM, MEDICAL TEACHER , 1980(2)3 </a:t>
            </a:r>
            <a:endParaRPr kumimoji="1" lang="ja-JP" altLang="en-US" sz="1600" dirty="0"/>
          </a:p>
        </p:txBody>
      </p:sp>
      <p:sp>
        <p:nvSpPr>
          <p:cNvPr id="7" name="テキスト ボックス 6"/>
          <p:cNvSpPr txBox="1"/>
          <p:nvPr/>
        </p:nvSpPr>
        <p:spPr>
          <a:xfrm>
            <a:off x="642910" y="1357298"/>
            <a:ext cx="954107" cy="400110"/>
          </a:xfrm>
          <a:prstGeom prst="rect">
            <a:avLst/>
          </a:prstGeom>
          <a:noFill/>
        </p:spPr>
        <p:txBody>
          <a:bodyPr wrap="none" rtlCol="0">
            <a:spAutoFit/>
          </a:bodyPr>
          <a:lstStyle/>
          <a:p>
            <a:r>
              <a:rPr kumimoji="1" lang="ja-JP" altLang="en-US" sz="2000" b="1" dirty="0" smtClean="0"/>
              <a:t>横隔膜</a:t>
            </a:r>
            <a:endParaRPr kumimoji="1" lang="ja-JP" altLang="en-US" sz="2000" b="1" dirty="0"/>
          </a:p>
        </p:txBody>
      </p:sp>
      <p:sp>
        <p:nvSpPr>
          <p:cNvPr id="8" name="テキスト ボックス 7"/>
          <p:cNvSpPr txBox="1"/>
          <p:nvPr/>
        </p:nvSpPr>
        <p:spPr>
          <a:xfrm>
            <a:off x="6448420" y="2484286"/>
            <a:ext cx="1217000" cy="400110"/>
          </a:xfrm>
          <a:prstGeom prst="rect">
            <a:avLst/>
          </a:prstGeom>
          <a:solidFill>
            <a:srgbClr val="FFFF00"/>
          </a:solidFill>
        </p:spPr>
        <p:txBody>
          <a:bodyPr wrap="none" rtlCol="0">
            <a:spAutoFit/>
          </a:bodyPr>
          <a:lstStyle/>
          <a:p>
            <a:r>
              <a:rPr lang="ja-JP" altLang="en-US" sz="2000" b="1" dirty="0" smtClean="0"/>
              <a:t>小腹膜嚢</a:t>
            </a:r>
            <a:endParaRPr kumimoji="1" lang="ja-JP" altLang="en-US" sz="2000" b="1" dirty="0"/>
          </a:p>
        </p:txBody>
      </p:sp>
      <p:sp>
        <p:nvSpPr>
          <p:cNvPr id="9" name="テキスト ボックス 8"/>
          <p:cNvSpPr txBox="1"/>
          <p:nvPr/>
        </p:nvSpPr>
        <p:spPr>
          <a:xfrm>
            <a:off x="6143636" y="3786190"/>
            <a:ext cx="1217000" cy="400110"/>
          </a:xfrm>
          <a:prstGeom prst="rect">
            <a:avLst/>
          </a:prstGeom>
          <a:solidFill>
            <a:schemeClr val="accent5">
              <a:lumMod val="20000"/>
              <a:lumOff val="80000"/>
            </a:schemeClr>
          </a:solidFill>
        </p:spPr>
        <p:txBody>
          <a:bodyPr wrap="none" rtlCol="0">
            <a:spAutoFit/>
          </a:bodyPr>
          <a:lstStyle/>
          <a:p>
            <a:r>
              <a:rPr lang="ja-JP" altLang="en-US" sz="2000" b="1" dirty="0" smtClean="0"/>
              <a:t>大腹膜嚢</a:t>
            </a:r>
            <a:endParaRPr kumimoji="1" lang="ja-JP" altLang="en-US" sz="2000" b="1" dirty="0"/>
          </a:p>
        </p:txBody>
      </p:sp>
      <p:sp>
        <p:nvSpPr>
          <p:cNvPr id="10" name="テキスト ボックス 9"/>
          <p:cNvSpPr txBox="1"/>
          <p:nvPr/>
        </p:nvSpPr>
        <p:spPr>
          <a:xfrm>
            <a:off x="1000100" y="4214818"/>
            <a:ext cx="598241" cy="338554"/>
          </a:xfrm>
          <a:prstGeom prst="rect">
            <a:avLst/>
          </a:prstGeom>
          <a:solidFill>
            <a:schemeClr val="bg1"/>
          </a:solidFill>
        </p:spPr>
        <p:txBody>
          <a:bodyPr wrap="none" rtlCol="0">
            <a:spAutoFit/>
          </a:bodyPr>
          <a:lstStyle/>
          <a:p>
            <a:r>
              <a:rPr lang="ja-JP" altLang="en-US" sz="1600" b="1" dirty="0" smtClean="0"/>
              <a:t>大網</a:t>
            </a:r>
            <a:endParaRPr kumimoji="1" lang="ja-JP" altLang="en-US" sz="1600" b="1" dirty="0"/>
          </a:p>
        </p:txBody>
      </p:sp>
      <p:sp>
        <p:nvSpPr>
          <p:cNvPr id="11" name="テキスト ボックス 10"/>
          <p:cNvSpPr txBox="1"/>
          <p:nvPr/>
        </p:nvSpPr>
        <p:spPr>
          <a:xfrm>
            <a:off x="1857356" y="2143116"/>
            <a:ext cx="598241" cy="338554"/>
          </a:xfrm>
          <a:prstGeom prst="rect">
            <a:avLst/>
          </a:prstGeom>
          <a:solidFill>
            <a:schemeClr val="bg1"/>
          </a:solidFill>
        </p:spPr>
        <p:txBody>
          <a:bodyPr wrap="none" rtlCol="0">
            <a:spAutoFit/>
          </a:bodyPr>
          <a:lstStyle/>
          <a:p>
            <a:r>
              <a:rPr lang="ja-JP" altLang="en-US" sz="1600" b="1" dirty="0" smtClean="0"/>
              <a:t>小網</a:t>
            </a:r>
            <a:endParaRPr kumimoji="1" lang="ja-JP" altLang="en-US" sz="16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8596" y="285728"/>
            <a:ext cx="2441694" cy="769441"/>
          </a:xfrm>
          <a:prstGeom prst="rect">
            <a:avLst/>
          </a:prstGeom>
          <a:solidFill>
            <a:schemeClr val="accent5">
              <a:lumMod val="20000"/>
              <a:lumOff val="80000"/>
            </a:schemeClr>
          </a:solidFill>
        </p:spPr>
        <p:txBody>
          <a:bodyPr wrap="none" rtlCol="0">
            <a:spAutoFit/>
          </a:bodyPr>
          <a:lstStyle/>
          <a:p>
            <a:r>
              <a:rPr lang="ja-JP" altLang="en-US" sz="4400" dirty="0" smtClean="0"/>
              <a:t>腹腔断面</a:t>
            </a:r>
            <a:endParaRPr lang="en-US" altLang="ja-JP" sz="4400" dirty="0" smtClean="0"/>
          </a:p>
        </p:txBody>
      </p:sp>
      <p:pic>
        <p:nvPicPr>
          <p:cNvPr id="2050" name="Picture 2"/>
          <p:cNvPicPr>
            <a:picLocks noChangeAspect="1" noChangeArrowheads="1"/>
          </p:cNvPicPr>
          <p:nvPr/>
        </p:nvPicPr>
        <p:blipFill>
          <a:blip r:embed="rId2" cstate="print"/>
          <a:srcRect/>
          <a:stretch>
            <a:fillRect/>
          </a:stretch>
        </p:blipFill>
        <p:spPr bwMode="auto">
          <a:xfrm>
            <a:off x="1071538" y="1071546"/>
            <a:ext cx="6215106" cy="5590939"/>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57158" y="61574"/>
            <a:ext cx="7500990" cy="6207444"/>
          </a:xfrm>
          <a:prstGeom prst="rect">
            <a:avLst/>
          </a:prstGeom>
          <a:noFill/>
          <a:ln w="9525">
            <a:noFill/>
            <a:miter lim="800000"/>
            <a:headEnd/>
            <a:tailEnd/>
          </a:ln>
          <a:effectLst/>
        </p:spPr>
      </p:pic>
      <p:sp>
        <p:nvSpPr>
          <p:cNvPr id="3" name="正方形/長方形 2"/>
          <p:cNvSpPr/>
          <p:nvPr/>
        </p:nvSpPr>
        <p:spPr>
          <a:xfrm>
            <a:off x="4357686" y="6286520"/>
            <a:ext cx="4530023" cy="369332"/>
          </a:xfrm>
          <a:prstGeom prst="rect">
            <a:avLst/>
          </a:prstGeom>
        </p:spPr>
        <p:txBody>
          <a:bodyPr wrap="none">
            <a:spAutoFit/>
          </a:bodyPr>
          <a:lstStyle/>
          <a:p>
            <a:r>
              <a:rPr lang="en-US" altLang="ja-JP" dirty="0" smtClean="0"/>
              <a:t>http://plaza.umin.ac.jp/~histsite/kanmaku.pdf</a:t>
            </a:r>
            <a:endParaRPr lang="ja-JP"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8596" y="285728"/>
            <a:ext cx="2441694" cy="769441"/>
          </a:xfrm>
          <a:prstGeom prst="rect">
            <a:avLst/>
          </a:prstGeom>
          <a:solidFill>
            <a:schemeClr val="accent5">
              <a:lumMod val="20000"/>
              <a:lumOff val="80000"/>
            </a:schemeClr>
          </a:solidFill>
        </p:spPr>
        <p:txBody>
          <a:bodyPr wrap="none" rtlCol="0">
            <a:spAutoFit/>
          </a:bodyPr>
          <a:lstStyle/>
          <a:p>
            <a:r>
              <a:rPr lang="ja-JP" altLang="en-US" sz="4400" dirty="0" smtClean="0"/>
              <a:t>腹膜面積</a:t>
            </a:r>
            <a:endParaRPr lang="en-US" altLang="ja-JP" sz="4400" dirty="0" smtClean="0"/>
          </a:p>
        </p:txBody>
      </p:sp>
      <p:pic>
        <p:nvPicPr>
          <p:cNvPr id="4098" name="Picture 2"/>
          <p:cNvPicPr>
            <a:picLocks noChangeAspect="1" noChangeArrowheads="1"/>
          </p:cNvPicPr>
          <p:nvPr/>
        </p:nvPicPr>
        <p:blipFill>
          <a:blip r:embed="rId2" cstate="print"/>
          <a:srcRect/>
          <a:stretch>
            <a:fillRect/>
          </a:stretch>
        </p:blipFill>
        <p:spPr bwMode="auto">
          <a:xfrm>
            <a:off x="357158" y="3357562"/>
            <a:ext cx="6319117" cy="3143272"/>
          </a:xfrm>
          <a:prstGeom prst="rect">
            <a:avLst/>
          </a:prstGeom>
          <a:noFill/>
          <a:ln w="9525">
            <a:noFill/>
            <a:miter lim="800000"/>
            <a:headEnd/>
            <a:tailEnd/>
          </a:ln>
          <a:effectLst/>
        </p:spPr>
      </p:pic>
      <p:sp>
        <p:nvSpPr>
          <p:cNvPr id="5" name="正方形/長方形 4"/>
          <p:cNvSpPr/>
          <p:nvPr/>
        </p:nvSpPr>
        <p:spPr>
          <a:xfrm>
            <a:off x="3357554" y="6519446"/>
            <a:ext cx="5446812" cy="338554"/>
          </a:xfrm>
          <a:prstGeom prst="rect">
            <a:avLst/>
          </a:prstGeom>
        </p:spPr>
        <p:txBody>
          <a:bodyPr wrap="none">
            <a:spAutoFit/>
          </a:bodyPr>
          <a:lstStyle/>
          <a:p>
            <a:r>
              <a:rPr lang="en-US" altLang="ja-JP" sz="1600" dirty="0" smtClean="0"/>
              <a:t>Alfonso M. Albanese </a:t>
            </a:r>
            <a:r>
              <a:rPr lang="ja-JP" altLang="en-US" sz="1600" dirty="0" smtClean="0"/>
              <a:t> </a:t>
            </a:r>
            <a:r>
              <a:rPr lang="en-US" altLang="ja-JP" sz="1600" i="1" dirty="0" smtClean="0"/>
              <a:t>et al. </a:t>
            </a:r>
            <a:r>
              <a:rPr lang="sv-SE" altLang="ja-JP" sz="1600" dirty="0" smtClean="0"/>
              <a:t>Surg Radiol Anat (2009) 31:369–377</a:t>
            </a:r>
            <a:endParaRPr lang="ja-JP" altLang="en-US" sz="1600" dirty="0"/>
          </a:p>
        </p:txBody>
      </p:sp>
      <p:pic>
        <p:nvPicPr>
          <p:cNvPr id="4099" name="Picture 3"/>
          <p:cNvPicPr>
            <a:picLocks noChangeAspect="1" noChangeArrowheads="1"/>
          </p:cNvPicPr>
          <p:nvPr/>
        </p:nvPicPr>
        <p:blipFill>
          <a:blip r:embed="rId3" cstate="print"/>
          <a:srcRect/>
          <a:stretch>
            <a:fillRect/>
          </a:stretch>
        </p:blipFill>
        <p:spPr bwMode="auto">
          <a:xfrm>
            <a:off x="3571868" y="285728"/>
            <a:ext cx="4214842" cy="2773497"/>
          </a:xfrm>
          <a:prstGeom prst="rect">
            <a:avLst/>
          </a:prstGeom>
          <a:noFill/>
          <a:ln w="9525">
            <a:noFill/>
            <a:miter lim="800000"/>
            <a:headEnd/>
            <a:tailEnd/>
          </a:ln>
          <a:effectLst/>
        </p:spPr>
      </p:pic>
      <p:sp>
        <p:nvSpPr>
          <p:cNvPr id="7" name="テキスト ボックス 6"/>
          <p:cNvSpPr txBox="1"/>
          <p:nvPr/>
        </p:nvSpPr>
        <p:spPr>
          <a:xfrm>
            <a:off x="6643702" y="4000504"/>
            <a:ext cx="954107" cy="400110"/>
          </a:xfrm>
          <a:prstGeom prst="rect">
            <a:avLst/>
          </a:prstGeom>
          <a:noFill/>
        </p:spPr>
        <p:txBody>
          <a:bodyPr wrap="none" rtlCol="0">
            <a:spAutoFit/>
          </a:bodyPr>
          <a:lstStyle/>
          <a:p>
            <a:r>
              <a:rPr lang="ja-JP" altLang="en-US" sz="2000" b="1" dirty="0" smtClean="0">
                <a:solidFill>
                  <a:srgbClr val="FF0000"/>
                </a:solidFill>
              </a:rPr>
              <a:t>測定値</a:t>
            </a:r>
            <a:endParaRPr kumimoji="1" lang="ja-JP" altLang="en-US" sz="2000" b="1" dirty="0">
              <a:solidFill>
                <a:srgbClr val="FF0000"/>
              </a:solidFill>
            </a:endParaRPr>
          </a:p>
        </p:txBody>
      </p:sp>
      <p:sp>
        <p:nvSpPr>
          <p:cNvPr id="8" name="右中かっこ 7"/>
          <p:cNvSpPr/>
          <p:nvPr/>
        </p:nvSpPr>
        <p:spPr>
          <a:xfrm>
            <a:off x="6572264" y="4500570"/>
            <a:ext cx="214314" cy="1500198"/>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p:cNvSpPr txBox="1"/>
          <p:nvPr/>
        </p:nvSpPr>
        <p:spPr>
          <a:xfrm>
            <a:off x="6929454" y="4857760"/>
            <a:ext cx="1811714" cy="1015663"/>
          </a:xfrm>
          <a:prstGeom prst="rect">
            <a:avLst/>
          </a:prstGeom>
          <a:noFill/>
        </p:spPr>
        <p:txBody>
          <a:bodyPr wrap="none" rtlCol="0">
            <a:spAutoFit/>
          </a:bodyPr>
          <a:lstStyle/>
          <a:p>
            <a:r>
              <a:rPr kumimoji="1" lang="ja-JP" altLang="en-US" sz="2000" b="1" dirty="0" smtClean="0">
                <a:solidFill>
                  <a:srgbClr val="0070C0"/>
                </a:solidFill>
              </a:rPr>
              <a:t>今まで報告の</a:t>
            </a:r>
            <a:endParaRPr kumimoji="1" lang="en-US" altLang="ja-JP" sz="2000" b="1" dirty="0" smtClean="0">
              <a:solidFill>
                <a:srgbClr val="0070C0"/>
              </a:solidFill>
            </a:endParaRPr>
          </a:p>
          <a:p>
            <a:r>
              <a:rPr lang="ja-JP" altLang="en-US" sz="2000" b="1" dirty="0" smtClean="0">
                <a:solidFill>
                  <a:srgbClr val="0070C0"/>
                </a:solidFill>
              </a:rPr>
              <a:t>身長・体重から</a:t>
            </a:r>
            <a:endParaRPr lang="en-US" altLang="ja-JP" sz="2000" b="1" dirty="0" smtClean="0">
              <a:solidFill>
                <a:srgbClr val="0070C0"/>
              </a:solidFill>
            </a:endParaRPr>
          </a:p>
          <a:p>
            <a:r>
              <a:rPr kumimoji="1" lang="ja-JP" altLang="en-US" sz="2000" b="1" dirty="0" smtClean="0">
                <a:solidFill>
                  <a:srgbClr val="0070C0"/>
                </a:solidFill>
              </a:rPr>
              <a:t>の計算値</a:t>
            </a:r>
            <a:endParaRPr kumimoji="1" lang="ja-JP" altLang="en-US" sz="2000" b="1" dirty="0">
              <a:solidFill>
                <a:srgbClr val="0070C0"/>
              </a:solidFill>
            </a:endParaRPr>
          </a:p>
        </p:txBody>
      </p:sp>
      <p:sp>
        <p:nvSpPr>
          <p:cNvPr id="10" name="テキスト ボックス 9"/>
          <p:cNvSpPr txBox="1"/>
          <p:nvPr/>
        </p:nvSpPr>
        <p:spPr>
          <a:xfrm>
            <a:off x="285720" y="1214422"/>
            <a:ext cx="2857520" cy="1200329"/>
          </a:xfrm>
          <a:prstGeom prst="rect">
            <a:avLst/>
          </a:prstGeom>
          <a:noFill/>
        </p:spPr>
        <p:txBody>
          <a:bodyPr wrap="square" rtlCol="0">
            <a:spAutoFit/>
          </a:bodyPr>
          <a:lstStyle/>
          <a:p>
            <a:r>
              <a:rPr kumimoji="1" lang="ja-JP" altLang="en-US" dirty="0" smtClean="0"/>
              <a:t>古い報告だと小さく見積もっている</a:t>
            </a:r>
            <a:endParaRPr kumimoji="1" lang="en-US" altLang="ja-JP" dirty="0" smtClean="0"/>
          </a:p>
          <a:p>
            <a:r>
              <a:rPr lang="ja-JP" altLang="en-US" dirty="0" smtClean="0"/>
              <a:t>（</a:t>
            </a:r>
            <a:r>
              <a:rPr lang="en-US" altLang="ja-JP" dirty="0" err="1" smtClean="0"/>
              <a:t>Esperanca</a:t>
            </a:r>
            <a:r>
              <a:rPr lang="en-US" altLang="ja-JP" dirty="0" smtClean="0"/>
              <a:t> and Collins,1966</a:t>
            </a:r>
          </a:p>
          <a:p>
            <a:r>
              <a:rPr kumimoji="1" lang="ja-JP" altLang="en-US" dirty="0" smtClean="0"/>
              <a:t>　</a:t>
            </a:r>
            <a:r>
              <a:rPr lang="ja-JP" altLang="en-US" dirty="0" smtClean="0"/>
              <a:t>約</a:t>
            </a:r>
            <a:r>
              <a:rPr lang="en-US" altLang="ja-JP" dirty="0" smtClean="0"/>
              <a:t>1m</a:t>
            </a:r>
            <a:r>
              <a:rPr lang="en-US" altLang="ja-JP" baseline="30000" dirty="0" smtClean="0"/>
              <a:t>2</a:t>
            </a:r>
            <a:r>
              <a:rPr lang="ja-JP" altLang="en-US" dirty="0" smtClean="0"/>
              <a:t>）</a:t>
            </a:r>
            <a:endParaRPr kumimoji="1" lang="ja-JP"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357554" y="6519446"/>
            <a:ext cx="5446812" cy="338554"/>
          </a:xfrm>
          <a:prstGeom prst="rect">
            <a:avLst/>
          </a:prstGeom>
        </p:spPr>
        <p:txBody>
          <a:bodyPr wrap="none">
            <a:spAutoFit/>
          </a:bodyPr>
          <a:lstStyle/>
          <a:p>
            <a:r>
              <a:rPr lang="en-US" altLang="ja-JP" sz="1600" dirty="0" smtClean="0"/>
              <a:t>Alfonso M. Albanese </a:t>
            </a:r>
            <a:r>
              <a:rPr lang="ja-JP" altLang="en-US" sz="1600" dirty="0" smtClean="0"/>
              <a:t> </a:t>
            </a:r>
            <a:r>
              <a:rPr lang="en-US" altLang="ja-JP" sz="1600" i="1" dirty="0" smtClean="0"/>
              <a:t>et al. </a:t>
            </a:r>
            <a:r>
              <a:rPr lang="sv-SE" altLang="ja-JP" sz="1600" dirty="0" smtClean="0"/>
              <a:t>Surg Radiol Anat (2009) 31:369–377</a:t>
            </a:r>
            <a:endParaRPr lang="ja-JP" altLang="en-US" sz="1600" dirty="0"/>
          </a:p>
        </p:txBody>
      </p:sp>
      <p:graphicFrame>
        <p:nvGraphicFramePr>
          <p:cNvPr id="16" name="グラフ 15"/>
          <p:cNvGraphicFramePr/>
          <p:nvPr/>
        </p:nvGraphicFramePr>
        <p:xfrm>
          <a:off x="683568" y="1196752"/>
          <a:ext cx="8064896" cy="5256584"/>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p:cNvPicPr>
            <a:picLocks noChangeAspect="1" noChangeArrowheads="1"/>
          </p:cNvPicPr>
          <p:nvPr/>
        </p:nvPicPr>
        <p:blipFill>
          <a:blip r:embed="rId3" cstate="print"/>
          <a:srcRect/>
          <a:stretch>
            <a:fillRect/>
          </a:stretch>
        </p:blipFill>
        <p:spPr bwMode="auto">
          <a:xfrm>
            <a:off x="5148064" y="548680"/>
            <a:ext cx="3744416" cy="3041711"/>
          </a:xfrm>
          <a:prstGeom prst="rect">
            <a:avLst/>
          </a:prstGeom>
          <a:noFill/>
          <a:ln w="9525">
            <a:noFill/>
            <a:miter lim="800000"/>
            <a:headEnd/>
            <a:tailEnd/>
          </a:ln>
        </p:spPr>
      </p:pic>
      <p:sp>
        <p:nvSpPr>
          <p:cNvPr id="2" name="テキスト ボックス 1"/>
          <p:cNvSpPr txBox="1"/>
          <p:nvPr/>
        </p:nvSpPr>
        <p:spPr>
          <a:xfrm>
            <a:off x="251520" y="188640"/>
            <a:ext cx="6171882" cy="769441"/>
          </a:xfrm>
          <a:prstGeom prst="rect">
            <a:avLst/>
          </a:prstGeom>
          <a:solidFill>
            <a:schemeClr val="accent5">
              <a:lumMod val="20000"/>
              <a:lumOff val="80000"/>
            </a:schemeClr>
          </a:solidFill>
        </p:spPr>
        <p:txBody>
          <a:bodyPr wrap="none" rtlCol="0">
            <a:spAutoFit/>
          </a:bodyPr>
          <a:lstStyle/>
          <a:p>
            <a:r>
              <a:rPr lang="ja-JP" altLang="en-US" sz="4400" dirty="0" smtClean="0"/>
              <a:t>腹膜面積（結腸より上部）</a:t>
            </a:r>
            <a:endParaRPr lang="en-US" altLang="ja-JP" sz="4400" dirty="0" smtClean="0"/>
          </a:p>
        </p:txBody>
      </p:sp>
      <p:sp>
        <p:nvSpPr>
          <p:cNvPr id="17" name="角丸四角形 16"/>
          <p:cNvSpPr/>
          <p:nvPr/>
        </p:nvSpPr>
        <p:spPr>
          <a:xfrm>
            <a:off x="5940152" y="980728"/>
            <a:ext cx="2088232" cy="93610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6804248" y="188640"/>
            <a:ext cx="2003625" cy="523220"/>
          </a:xfrm>
          <a:prstGeom prst="rect">
            <a:avLst/>
          </a:prstGeom>
          <a:noFill/>
        </p:spPr>
        <p:txBody>
          <a:bodyPr wrap="none" rtlCol="0">
            <a:spAutoFit/>
          </a:bodyPr>
          <a:lstStyle/>
          <a:p>
            <a:r>
              <a:rPr lang="fr-FR" altLang="ja-JP" sz="1400" dirty="0" smtClean="0"/>
              <a:t>Eur. Radiol. 8, 88</a:t>
            </a:r>
            <a:r>
              <a:rPr lang="en-US" altLang="ja-JP" sz="1400" dirty="0" smtClean="0"/>
              <a:t>6</a:t>
            </a:r>
            <a:r>
              <a:rPr lang="fr-FR" altLang="ja-JP" sz="1400" dirty="0" smtClean="0"/>
              <a:t> (1998)</a:t>
            </a:r>
          </a:p>
          <a:p>
            <a:r>
              <a:rPr lang="en-US" altLang="ja-JP" sz="1400" dirty="0" smtClean="0"/>
              <a:t>J. </a:t>
            </a:r>
            <a:r>
              <a:rPr lang="en-US" altLang="ja-JP" sz="1400" dirty="0" err="1" smtClean="0"/>
              <a:t>C.Healy</a:t>
            </a:r>
            <a:r>
              <a:rPr lang="en-US" altLang="ja-JP" sz="1400" i="1" dirty="0" smtClean="0"/>
              <a:t> et al.</a:t>
            </a:r>
            <a:endParaRPr kumimoji="1" lang="ja-JP" altLang="en-US" sz="1400" i="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グラフ 19"/>
          <p:cNvGraphicFramePr/>
          <p:nvPr/>
        </p:nvGraphicFramePr>
        <p:xfrm>
          <a:off x="323528" y="1340768"/>
          <a:ext cx="8496944" cy="5099645"/>
        </p:xfrm>
        <a:graphic>
          <a:graphicData uri="http://schemas.openxmlformats.org/drawingml/2006/chart">
            <c:chart xmlns:c="http://schemas.openxmlformats.org/drawingml/2006/chart" xmlns:r="http://schemas.openxmlformats.org/officeDocument/2006/relationships" r:id="rId2"/>
          </a:graphicData>
        </a:graphic>
      </p:graphicFrame>
      <p:sp>
        <p:nvSpPr>
          <p:cNvPr id="5" name="正方形/長方形 4"/>
          <p:cNvSpPr/>
          <p:nvPr/>
        </p:nvSpPr>
        <p:spPr>
          <a:xfrm>
            <a:off x="3357554" y="6519446"/>
            <a:ext cx="5446812" cy="338554"/>
          </a:xfrm>
          <a:prstGeom prst="rect">
            <a:avLst/>
          </a:prstGeom>
        </p:spPr>
        <p:txBody>
          <a:bodyPr wrap="none">
            <a:spAutoFit/>
          </a:bodyPr>
          <a:lstStyle/>
          <a:p>
            <a:r>
              <a:rPr lang="en-US" altLang="ja-JP" sz="1600" dirty="0" smtClean="0"/>
              <a:t>Alfonso M. Albanese </a:t>
            </a:r>
            <a:r>
              <a:rPr lang="ja-JP" altLang="en-US" sz="1600" dirty="0" smtClean="0"/>
              <a:t> </a:t>
            </a:r>
            <a:r>
              <a:rPr lang="en-US" altLang="ja-JP" sz="1600" i="1" dirty="0" smtClean="0"/>
              <a:t>et al. </a:t>
            </a:r>
            <a:r>
              <a:rPr lang="sv-SE" altLang="ja-JP" sz="1600" dirty="0" smtClean="0"/>
              <a:t>Surg Radiol Anat (2009) 31:369–377</a:t>
            </a:r>
            <a:endParaRPr lang="ja-JP" altLang="en-US" sz="1600" dirty="0"/>
          </a:p>
        </p:txBody>
      </p:sp>
      <p:pic>
        <p:nvPicPr>
          <p:cNvPr id="1026" name="Picture 2"/>
          <p:cNvPicPr>
            <a:picLocks noChangeAspect="1" noChangeArrowheads="1"/>
          </p:cNvPicPr>
          <p:nvPr/>
        </p:nvPicPr>
        <p:blipFill>
          <a:blip r:embed="rId3" cstate="print"/>
          <a:srcRect/>
          <a:stretch>
            <a:fillRect/>
          </a:stretch>
        </p:blipFill>
        <p:spPr bwMode="auto">
          <a:xfrm>
            <a:off x="5148064" y="548680"/>
            <a:ext cx="3744416" cy="3041711"/>
          </a:xfrm>
          <a:prstGeom prst="rect">
            <a:avLst/>
          </a:prstGeom>
          <a:noFill/>
          <a:ln w="9525">
            <a:noFill/>
            <a:miter lim="800000"/>
            <a:headEnd/>
            <a:tailEnd/>
          </a:ln>
        </p:spPr>
      </p:pic>
      <p:sp>
        <p:nvSpPr>
          <p:cNvPr id="2" name="テキスト ボックス 1"/>
          <p:cNvSpPr txBox="1"/>
          <p:nvPr/>
        </p:nvSpPr>
        <p:spPr>
          <a:xfrm>
            <a:off x="251520" y="188640"/>
            <a:ext cx="6171882" cy="769441"/>
          </a:xfrm>
          <a:prstGeom prst="rect">
            <a:avLst/>
          </a:prstGeom>
          <a:solidFill>
            <a:schemeClr val="accent5">
              <a:lumMod val="20000"/>
              <a:lumOff val="80000"/>
            </a:schemeClr>
          </a:solidFill>
        </p:spPr>
        <p:txBody>
          <a:bodyPr wrap="none" rtlCol="0">
            <a:spAutoFit/>
          </a:bodyPr>
          <a:lstStyle/>
          <a:p>
            <a:r>
              <a:rPr lang="ja-JP" altLang="en-US" sz="4400" dirty="0" smtClean="0"/>
              <a:t>腹膜面積（結腸より下部）</a:t>
            </a:r>
            <a:endParaRPr lang="en-US" altLang="ja-JP" sz="4400" dirty="0" smtClean="0"/>
          </a:p>
        </p:txBody>
      </p:sp>
      <p:sp>
        <p:nvSpPr>
          <p:cNvPr id="17" name="角丸四角形 16"/>
          <p:cNvSpPr/>
          <p:nvPr/>
        </p:nvSpPr>
        <p:spPr>
          <a:xfrm>
            <a:off x="6012160" y="1916832"/>
            <a:ext cx="2088232" cy="129614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6804248" y="188640"/>
            <a:ext cx="2003625" cy="523220"/>
          </a:xfrm>
          <a:prstGeom prst="rect">
            <a:avLst/>
          </a:prstGeom>
          <a:noFill/>
        </p:spPr>
        <p:txBody>
          <a:bodyPr wrap="none" rtlCol="0">
            <a:spAutoFit/>
          </a:bodyPr>
          <a:lstStyle/>
          <a:p>
            <a:r>
              <a:rPr lang="fr-FR" altLang="ja-JP" sz="1400" dirty="0" smtClean="0"/>
              <a:t>Eur. Radiol. 8, 88</a:t>
            </a:r>
            <a:r>
              <a:rPr lang="en-US" altLang="ja-JP" sz="1400" dirty="0" smtClean="0"/>
              <a:t>6</a:t>
            </a:r>
            <a:r>
              <a:rPr lang="fr-FR" altLang="ja-JP" sz="1400" dirty="0" smtClean="0"/>
              <a:t> (1998)</a:t>
            </a:r>
          </a:p>
          <a:p>
            <a:r>
              <a:rPr lang="en-US" altLang="ja-JP" sz="1400" dirty="0" smtClean="0"/>
              <a:t>J. </a:t>
            </a:r>
            <a:r>
              <a:rPr lang="en-US" altLang="ja-JP" sz="1400" dirty="0" err="1" smtClean="0"/>
              <a:t>C.Healy</a:t>
            </a:r>
            <a:r>
              <a:rPr lang="en-US" altLang="ja-JP" sz="1400" i="1" dirty="0" smtClean="0"/>
              <a:t> et al.</a:t>
            </a:r>
            <a:endParaRPr kumimoji="1" lang="ja-JP" altLang="en-US" sz="1400" i="1" dirty="0"/>
          </a:p>
        </p:txBody>
      </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2335</TotalTime>
  <Words>1164</Words>
  <Application>Microsoft Office PowerPoint</Application>
  <PresentationFormat>画面に合わせる (4:3)</PresentationFormat>
  <Paragraphs>200</Paragraphs>
  <Slides>33</Slides>
  <Notes>0</Notes>
  <HiddenSlides>0</HiddenSlides>
  <MMClips>0</MMClips>
  <ScaleCrop>false</ScaleCrop>
  <HeadingPairs>
    <vt:vector size="4" baseType="variant">
      <vt:variant>
        <vt:lpstr>テーマ</vt:lpstr>
      </vt:variant>
      <vt:variant>
        <vt:i4>1</vt:i4>
      </vt:variant>
      <vt:variant>
        <vt:lpstr>スライド タイトル</vt:lpstr>
      </vt:variant>
      <vt:variant>
        <vt:i4>33</vt:i4>
      </vt:variant>
    </vt:vector>
  </HeadingPairs>
  <TitlesOfParts>
    <vt:vector size="34"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脂肪族エステルと多糖類の組み合わせ　(川澄化学）</vt:lpstr>
      <vt:lpstr>コラーゲンパッチ</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Taichi</dc:creator>
  <cp:lastModifiedBy>ItoLab</cp:lastModifiedBy>
  <cp:revision>116</cp:revision>
  <dcterms:created xsi:type="dcterms:W3CDTF">2010-08-02T02:07:56Z</dcterms:created>
  <dcterms:modified xsi:type="dcterms:W3CDTF">2016-06-29T10:43:26Z</dcterms:modified>
</cp:coreProperties>
</file>